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57" r:id="rId3"/>
    <p:sldId id="258" r:id="rId4"/>
    <p:sldId id="259" r:id="rId5"/>
    <p:sldId id="260" r:id="rId6"/>
    <p:sldId id="261" r:id="rId7"/>
    <p:sldId id="262" r:id="rId8"/>
    <p:sldId id="263" r:id="rId9"/>
    <p:sldId id="264" r:id="rId10"/>
    <p:sldId id="265" r:id="rId11"/>
    <p:sldId id="288" r:id="rId12"/>
    <p:sldId id="289"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2" r:id="rId29"/>
    <p:sldId id="283" r:id="rId30"/>
    <p:sldId id="284" r:id="rId31"/>
    <p:sldId id="285" r:id="rId32"/>
    <p:sldId id="286" r:id="rId33"/>
    <p:sldId id="287" r:id="rId3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28" y="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5" name="Footer Placeholder 4"/>
          <p:cNvSpPr>
            <a:spLocks noGrp="1"/>
          </p:cNvSpPr>
          <p:nvPr>
            <p:ph type="ftr" sz="quarter" idx="11"/>
          </p:nvPr>
        </p:nvSpPr>
        <p:spPr/>
        <p:txBody>
          <a:bodyPr/>
          <a:lstStyle/>
          <a:p>
            <a:endParaRPr lang="ru-RU"/>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952245864"/>
      </p:ext>
    </p:extLst>
  </p:cSld>
  <p:clrMapOvr>
    <a:masterClrMapping/>
  </p:clrMapOvr>
  <p:transition spd="slow" advTm="5000">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55862208"/>
      </p:ext>
    </p:extLst>
  </p:cSld>
  <p:clrMapOvr>
    <a:masterClrMapping/>
  </p:clrMapOvr>
  <p:transition spd="slow" advTm="5000">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5" name="Footer Placeholder 4"/>
          <p:cNvSpPr>
            <a:spLocks noGrp="1"/>
          </p:cNvSpPr>
          <p:nvPr>
            <p:ph type="ftr" sz="quarter" idx="11"/>
          </p:nvPr>
        </p:nvSpPr>
        <p:spPr/>
        <p:txBody>
          <a:bodyPr/>
          <a:lstStyle/>
          <a:p>
            <a:endParaRPr lang="ru-RU"/>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B68068-26A7-41F4-B2D9-C2D93BDE0EC0}" type="slidenum">
              <a:rPr lang="ru-RU" smtClean="0"/>
              <a:pPr/>
              <a:t>‹#›</a:t>
            </a:fld>
            <a:endParaRPr lang="ru-RU"/>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495385944"/>
      </p:ext>
    </p:extLst>
  </p:cSld>
  <p:clrMapOvr>
    <a:masterClrMapping/>
  </p:clrMapOvr>
  <p:transition spd="slow" advTm="5000">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3738867000"/>
      </p:ext>
    </p:extLst>
  </p:cSld>
  <p:clrMapOvr>
    <a:masterClrMapping/>
  </p:clrMapOvr>
  <p:transition spd="slow" advTm="5000">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6" name="Footer Placeholder 5"/>
          <p:cNvSpPr>
            <a:spLocks noGrp="1"/>
          </p:cNvSpPr>
          <p:nvPr>
            <p:ph type="ftr" sz="quarter" idx="11"/>
          </p:nvPr>
        </p:nvSpPr>
        <p:spPr/>
        <p:txBody>
          <a:bodyPr/>
          <a:lstStyle/>
          <a:p>
            <a:endParaRPr lang="ru-RU"/>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B68068-26A7-41F4-B2D9-C2D93BDE0EC0}" type="slidenum">
              <a:rPr lang="ru-RU" smtClean="0"/>
              <a:pPr/>
              <a:t>‹#›</a:t>
            </a:fld>
            <a:endParaRPr lang="ru-RU"/>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727660251"/>
      </p:ext>
    </p:extLst>
  </p:cSld>
  <p:clrMapOvr>
    <a:masterClrMapping/>
  </p:clrMapOvr>
  <p:transition spd="slow" advTm="5000">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a:t>Образец текста</a:t>
            </a:r>
          </a:p>
        </p:txBody>
      </p:sp>
      <p:sp>
        <p:nvSpPr>
          <p:cNvPr id="5" name="Date Placeholder 4"/>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704149090"/>
      </p:ext>
    </p:extLst>
  </p:cSld>
  <p:clrMapOvr>
    <a:masterClrMapping/>
  </p:clrMapOvr>
  <p:transition spd="slow" advTm="5000">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1460814226"/>
      </p:ext>
    </p:extLst>
  </p:cSld>
  <p:clrMapOvr>
    <a:masterClrMapping/>
  </p:clrMapOvr>
  <p:transition spd="slow" advTm="5000">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903916963"/>
      </p:ext>
    </p:extLst>
  </p:cSld>
  <p:clrMapOvr>
    <a:masterClrMapping/>
  </p:clrMapOvr>
  <p:transition spd="slow" advTm="5000">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5" name="Footer Placeholder 4"/>
          <p:cNvSpPr>
            <a:spLocks noGrp="1"/>
          </p:cNvSpPr>
          <p:nvPr>
            <p:ph type="ftr" sz="quarter" idx="11"/>
          </p:nvPr>
        </p:nvSpPr>
        <p:spPr/>
        <p:txBody>
          <a:bodyPr/>
          <a:lstStyle/>
          <a:p>
            <a:endParaRPr lang="ru-RU"/>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2775204269"/>
      </p:ext>
    </p:extLst>
  </p:cSld>
  <p:clrMapOvr>
    <a:masterClrMapping/>
  </p:clrMapOvr>
  <p:transition spd="slow" advTm="5000">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5" name="Footer Placeholder 4"/>
          <p:cNvSpPr>
            <a:spLocks noGrp="1"/>
          </p:cNvSpPr>
          <p:nvPr>
            <p:ph type="ftr" sz="quarter" idx="11"/>
          </p:nvPr>
        </p:nvSpPr>
        <p:spPr/>
        <p:txBody>
          <a:bodyPr/>
          <a:lstStyle/>
          <a:p>
            <a:endParaRPr lang="ru-RU"/>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2481368340"/>
      </p:ext>
    </p:extLst>
  </p:cSld>
  <p:clrMapOvr>
    <a:masterClrMapping/>
  </p:clrMapOvr>
  <p:transition spd="slow" advTm="5000">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6" name="Footer Placeholder 5"/>
          <p:cNvSpPr>
            <a:spLocks noGrp="1"/>
          </p:cNvSpPr>
          <p:nvPr>
            <p:ph type="ftr" sz="quarter" idx="11"/>
          </p:nvPr>
        </p:nvSpPr>
        <p:spPr/>
        <p:txBody>
          <a:bodyPr/>
          <a:lstStyle/>
          <a:p>
            <a:endParaRPr lang="ru-RU"/>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141099872"/>
      </p:ext>
    </p:extLst>
  </p:cSld>
  <p:clrMapOvr>
    <a:masterClrMapping/>
  </p:clrMapOvr>
  <p:transition spd="slow" advTm="5000">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8" name="Footer Placeholder 7"/>
          <p:cNvSpPr>
            <a:spLocks noGrp="1"/>
          </p:cNvSpPr>
          <p:nvPr>
            <p:ph type="ftr" sz="quarter" idx="11"/>
          </p:nvPr>
        </p:nvSpPr>
        <p:spPr/>
        <p:txBody>
          <a:bodyPr/>
          <a:lstStyle/>
          <a:p>
            <a:endParaRPr lang="ru-RU"/>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985881249"/>
      </p:ext>
    </p:extLst>
  </p:cSld>
  <p:clrMapOvr>
    <a:masterClrMapping/>
  </p:clrMapOvr>
  <p:transition spd="slow" advTm="5000">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4" name="Footer Placeholder 3"/>
          <p:cNvSpPr>
            <a:spLocks noGrp="1"/>
          </p:cNvSpPr>
          <p:nvPr>
            <p:ph type="ftr" sz="quarter" idx="11"/>
          </p:nvPr>
        </p:nvSpPr>
        <p:spPr/>
        <p:txBody>
          <a:bodyPr/>
          <a:lstStyle/>
          <a:p>
            <a:endParaRPr lang="ru-RU"/>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682080101"/>
      </p:ext>
    </p:extLst>
  </p:cSld>
  <p:clrMapOvr>
    <a:masterClrMapping/>
  </p:clrMapOvr>
  <p:transition spd="slow" advTm="5000">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3" name="Footer Placeholder 2"/>
          <p:cNvSpPr>
            <a:spLocks noGrp="1"/>
          </p:cNvSpPr>
          <p:nvPr>
            <p:ph type="ftr" sz="quarter" idx="11"/>
          </p:nvPr>
        </p:nvSpPr>
        <p:spPr/>
        <p:txBody>
          <a:bodyPr/>
          <a:lstStyle/>
          <a:p>
            <a:endParaRPr lang="ru-RU"/>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2708845431"/>
      </p:ext>
    </p:extLst>
  </p:cSld>
  <p:clrMapOvr>
    <a:masterClrMapping/>
  </p:clrMapOvr>
  <p:transition spd="slow" advTm="5000">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734770824"/>
      </p:ext>
    </p:extLst>
  </p:cSld>
  <p:clrMapOvr>
    <a:masterClrMapping/>
  </p:clrMapOvr>
  <p:transition spd="slow" advTm="5000">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E3766B22-5CB5-46F7-AAB0-C12850629888}" type="datetimeFigureOut">
              <a:rPr lang="ru-RU" smtClean="0"/>
              <a:pPr/>
              <a:t>07.08.2019</a:t>
            </a:fld>
            <a:endParaRPr lang="ru-RU"/>
          </a:p>
        </p:txBody>
      </p:sp>
      <p:sp>
        <p:nvSpPr>
          <p:cNvPr id="6" name="Footer Placeholder 5"/>
          <p:cNvSpPr>
            <a:spLocks noGrp="1"/>
          </p:cNvSpPr>
          <p:nvPr>
            <p:ph type="ftr" sz="quarter" idx="11"/>
          </p:nvPr>
        </p:nvSpPr>
        <p:spPr/>
        <p:txBody>
          <a:bodyPr/>
          <a:lstStyle/>
          <a:p>
            <a:endParaRPr lang="ru-RU"/>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BAB68068-26A7-41F4-B2D9-C2D93BDE0EC0}" type="slidenum">
              <a:rPr lang="ru-RU" smtClean="0"/>
              <a:pPr/>
              <a:t>‹#›</a:t>
            </a:fld>
            <a:endParaRPr lang="ru-RU"/>
          </a:p>
        </p:txBody>
      </p:sp>
    </p:spTree>
    <p:extLst>
      <p:ext uri="{BB962C8B-B14F-4D97-AF65-F5344CB8AC3E}">
        <p14:creationId xmlns:p14="http://schemas.microsoft.com/office/powerpoint/2010/main" val="2643475841"/>
      </p:ext>
    </p:extLst>
  </p:cSld>
  <p:clrMapOvr>
    <a:masterClrMapping/>
  </p:clrMapOvr>
  <p:transition spd="slow" advTm="5000">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E3766B22-5CB5-46F7-AAB0-C12850629888}" type="datetimeFigureOut">
              <a:rPr lang="ru-RU" smtClean="0"/>
              <a:pPr/>
              <a:t>07.08.2019</a:t>
            </a:fld>
            <a:endParaRPr lang="ru-RU"/>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BAB68068-26A7-41F4-B2D9-C2D93BDE0EC0}" type="slidenum">
              <a:rPr lang="ru-RU" smtClean="0"/>
              <a:pPr/>
              <a:t>‹#›</a:t>
            </a:fld>
            <a:endParaRPr lang="ru-RU"/>
          </a:p>
        </p:txBody>
      </p:sp>
    </p:spTree>
    <p:extLst>
      <p:ext uri="{BB962C8B-B14F-4D97-AF65-F5344CB8AC3E}">
        <p14:creationId xmlns:p14="http://schemas.microsoft.com/office/powerpoint/2010/main" val="301129310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ransition spd="slow" advTm="5000">
    <p:wipe/>
  </p:transition>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jpeg"/><Relationship Id="rId2" Type="http://schemas.openxmlformats.org/officeDocument/2006/relationships/image" Target="../media/image37.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0.jpeg"/><Relationship Id="rId4" Type="http://schemas.openxmlformats.org/officeDocument/2006/relationships/image" Target="../media/image39.jpeg"/></Relationships>
</file>

<file path=ppt/slides/_rels/slide1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48.png"/></Relationships>
</file>

<file path=ppt/slides/_rels/slide1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4.jpeg"/><Relationship Id="rId7" Type="http://schemas.openxmlformats.org/officeDocument/2006/relationships/image" Target="../media/image4.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56.jpeg"/><Relationship Id="rId4" Type="http://schemas.openxmlformats.org/officeDocument/2006/relationships/image" Target="../media/image55.jpeg"/></Relationships>
</file>

<file path=ppt/slides/_rels/slide2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59.jpe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0.jpeg"/><Relationship Id="rId7" Type="http://schemas.openxmlformats.org/officeDocument/2006/relationships/image" Target="../media/image63.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62.jpeg"/><Relationship Id="rId5" Type="http://schemas.openxmlformats.org/officeDocument/2006/relationships/image" Target="../media/image61.jpeg"/><Relationship Id="rId4" Type="http://schemas.openxmlformats.org/officeDocument/2006/relationships/image" Target="../media/image60.jpeg"/><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4.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4.jpeg"/><Relationship Id="rId2" Type="http://schemas.openxmlformats.org/officeDocument/2006/relationships/image" Target="../media/image6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68.jpeg"/><Relationship Id="rId4" Type="http://schemas.openxmlformats.org/officeDocument/2006/relationships/image" Target="../media/image67.jpeg"/></Relationships>
</file>

<file path=ppt/slides/_rels/slide2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71.jpeg"/></Relationships>
</file>

<file path=ppt/slides/_rels/slide26.xml.rels><?xml version="1.0" encoding="UTF-8" standalone="yes"?>
<Relationships xmlns="http://schemas.openxmlformats.org/package/2006/relationships"><Relationship Id="rId3" Type="http://schemas.openxmlformats.org/officeDocument/2006/relationships/image" Target="../media/image73.jpeg"/><Relationship Id="rId7" Type="http://schemas.openxmlformats.org/officeDocument/2006/relationships/image" Target="../media/image77.png"/><Relationship Id="rId2" Type="http://schemas.openxmlformats.org/officeDocument/2006/relationships/image" Target="../media/image72.jpeg"/><Relationship Id="rId1" Type="http://schemas.openxmlformats.org/officeDocument/2006/relationships/slideLayout" Target="../slideLayouts/slideLayout7.xml"/><Relationship Id="rId6" Type="http://schemas.openxmlformats.org/officeDocument/2006/relationships/image" Target="../media/image76.jpeg"/><Relationship Id="rId5" Type="http://schemas.openxmlformats.org/officeDocument/2006/relationships/image" Target="../media/image75.jpeg"/><Relationship Id="rId4" Type="http://schemas.openxmlformats.org/officeDocument/2006/relationships/image" Target="../media/image74.jpeg"/></Relationships>
</file>

<file path=ppt/slides/_rels/slide27.xml.rels><?xml version="1.0" encoding="UTF-8" standalone="yes"?>
<Relationships xmlns="http://schemas.openxmlformats.org/package/2006/relationships"><Relationship Id="rId3" Type="http://schemas.openxmlformats.org/officeDocument/2006/relationships/image" Target="../media/image79.jpeg"/><Relationship Id="rId7" Type="http://schemas.openxmlformats.org/officeDocument/2006/relationships/image" Target="../media/image77.pn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81.jpeg"/><Relationship Id="rId4" Type="http://schemas.openxmlformats.org/officeDocument/2006/relationships/image" Target="../media/image80.jpeg"/></Relationships>
</file>

<file path=ppt/slides/_rels/slide28.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8.jpeg"/><Relationship Id="rId7"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2.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2.png"/><Relationship Id="rId1" Type="http://schemas.openxmlformats.org/officeDocument/2006/relationships/slideLayout" Target="../slideLayouts/slideLayout7.xml"/><Relationship Id="rId4" Type="http://schemas.openxmlformats.org/officeDocument/2006/relationships/image" Target="../media/image77.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6" Type="http://schemas.openxmlformats.org/officeDocument/2006/relationships/hyperlink" Target="https://mail.yandex.ru/re.jsx?h=a,Ag6ILeCmouxI6EyWs3Gvnw&amp;l=aHR0cDovL3d3dy5rYWxhbWF0YS5nci9lbmltZXJvc2kvbmVhLzQxNDItZW50aG91c2lhc2UtdG8ta29pbm8taS1hbnRpZ29uaS1hcG8tdG8tbHVuYS10aGVhdHJlLXRpcy1tb3N4YXMuaHRtbA" TargetMode="External"/><Relationship Id="rId5" Type="http://schemas.openxmlformats.org/officeDocument/2006/relationships/image" Target="../media/image4.jpe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hyperlink" Target="http://www.eleftheriaonline.gr/politismos/ekdiloseis/item/42567-parastasi-antigonis" TargetMode="External"/><Relationship Id="rId5" Type="http://schemas.openxmlformats.org/officeDocument/2006/relationships/image" Target="../media/image4.jpe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929246" y="303258"/>
            <a:ext cx="8257309" cy="830997"/>
          </a:xfrm>
          <a:prstGeom prst="rect">
            <a:avLst/>
          </a:prstGeom>
        </p:spPr>
        <p:txBody>
          <a:bodyPr wrap="square">
            <a:spAutoFit/>
          </a:bodyPr>
          <a:lstStyle/>
          <a:p>
            <a:pPr algn="ctr">
              <a:spcAft>
                <a:spcPts val="0"/>
              </a:spcAft>
            </a:pPr>
            <a:r>
              <a:rPr lang="el-GR" sz="2400" b="1" dirty="0">
                <a:solidFill>
                  <a:schemeClr val="bg2">
                    <a:lumMod val="25000"/>
                  </a:schemeClr>
                </a:solidFill>
                <a:effectLst/>
                <a:latin typeface="Times New Roman" panose="02020603050405020304" pitchFamily="18" charset="0"/>
                <a:ea typeface="SimSun" panose="02010600030101010101" pitchFamily="2" charset="-122"/>
              </a:rPr>
              <a:t>ΔΡΑΣΕΙΣ ΚΕΝΤΡΟΥ ΕΛΛΗΝΙΚΟΥ ΠΟΛΙΤΙΣΜΟΥ – ΚΕΠ με ΜΕΣΣΗΝΙΑΚΟ ΑΡΩΜΑ</a:t>
            </a:r>
            <a:endParaRPr lang="ru-RU" sz="2400" dirty="0">
              <a:solidFill>
                <a:schemeClr val="bg2">
                  <a:lumMod val="25000"/>
                </a:schemeClr>
              </a:solidFill>
              <a:effectLst/>
              <a:latin typeface="Times New Roman" panose="02020603050405020304" pitchFamily="18" charset="0"/>
              <a:ea typeface="SimSun" panose="02010600030101010101" pitchFamily="2" charset="-122"/>
            </a:endParaRPr>
          </a:p>
        </p:txBody>
      </p:sp>
      <p:sp>
        <p:nvSpPr>
          <p:cNvPr id="4" name="Прямоугольник 3"/>
          <p:cNvSpPr/>
          <p:nvPr/>
        </p:nvSpPr>
        <p:spPr>
          <a:xfrm>
            <a:off x="839450" y="1229808"/>
            <a:ext cx="11190254" cy="1938992"/>
          </a:xfrm>
          <a:prstGeom prst="rect">
            <a:avLst/>
          </a:prstGeom>
        </p:spPr>
        <p:txBody>
          <a:bodyPr wrap="square">
            <a:spAutoFit/>
          </a:bodyPr>
          <a:lstStyle/>
          <a:p>
            <a:pPr marL="342900" lvl="0" indent="-342900" algn="just">
              <a:spcAft>
                <a:spcPts val="0"/>
              </a:spcAft>
              <a:buFont typeface="Symbol" panose="05050102010706020507" pitchFamily="18" charset="2"/>
              <a:buChar char=""/>
            </a:pPr>
            <a:r>
              <a:rPr lang="el-GR" sz="2400" dirty="0">
                <a:solidFill>
                  <a:srgbClr val="002060"/>
                </a:solidFill>
                <a:effectLst/>
                <a:latin typeface="Times New Roman" panose="02020603050405020304" pitchFamily="18" charset="0"/>
                <a:ea typeface="SimSun" panose="02010600030101010101" pitchFamily="2" charset="-122"/>
              </a:rPr>
              <a:t>Συμμετοχή διευθύντριας Κ.Ε.Π. Δώρας Γιαννίτση στο πραγματοποιηθέν Φεστιβάλ (26-27 Ιουλίου 2013) </a:t>
            </a:r>
            <a:r>
              <a:rPr lang="el-GR" sz="2400" i="1" dirty="0">
                <a:solidFill>
                  <a:srgbClr val="002060"/>
                </a:solidFill>
                <a:effectLst/>
                <a:latin typeface="Times New Roman" panose="02020603050405020304" pitchFamily="18" charset="0"/>
                <a:ea typeface="SimSun" panose="02010600030101010101" pitchFamily="2" charset="-122"/>
              </a:rPr>
              <a:t>«TEDxKalamata 2013, Brave new world» </a:t>
            </a:r>
            <a:r>
              <a:rPr lang="el-GR" sz="2400" dirty="0">
                <a:solidFill>
                  <a:srgbClr val="002060"/>
                </a:solidFill>
                <a:effectLst/>
                <a:latin typeface="Times New Roman" panose="02020603050405020304" pitchFamily="18" charset="0"/>
                <a:ea typeface="SimSun" panose="02010600030101010101" pitchFamily="2" charset="-122"/>
              </a:rPr>
              <a:t> με ανακοίνωση-παρουσίαση των δράσεων του Κέντρου Ελληνικού Πολιτισμού (Κ.Ε.Π.), αλλά και των ελληνορωσικών σχέσεων, της δυναμικής και προοπτικής τους, καθώς και των κοινών σελίδων στην ιστορία των δύο φίλων, ομόδοξων λαών, Ελλήνων και Ρώσων. </a:t>
            </a:r>
            <a:endParaRPr lang="ru-RU" sz="2400" dirty="0">
              <a:effectLst/>
              <a:latin typeface="Times New Roman" panose="02020603050405020304" pitchFamily="18" charset="0"/>
              <a:ea typeface="SimSun" panose="02010600030101010101" pitchFamily="2" charset="-122"/>
            </a:endParaRPr>
          </a:p>
        </p:txBody>
      </p:sp>
      <p:pic>
        <p:nvPicPr>
          <p:cNvPr id="1030" name="Picture 6" descr="4__.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85422" y="3219944"/>
            <a:ext cx="4084812" cy="271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7" descr="P1010155.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28092" y="3219944"/>
            <a:ext cx="3623626" cy="271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804" y="5966877"/>
            <a:ext cx="2120194" cy="796120"/>
          </a:xfrm>
          <a:prstGeom prst="rect">
            <a:avLst/>
          </a:prstGeom>
        </p:spPr>
      </p:pic>
      <p:pic>
        <p:nvPicPr>
          <p:cNvPr id="2050"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0676" y="629658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244" y="629658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33813" y="627722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1117177"/>
      </p:ext>
    </p:extLst>
  </p:cSld>
  <p:clrMapOvr>
    <a:masterClrMapping/>
  </p:clrMapOvr>
  <p:transition spd="slow" advTm="5000">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59371" y="239841"/>
            <a:ext cx="10737824" cy="1569660"/>
          </a:xfrm>
          <a:prstGeom prst="rect">
            <a:avLst/>
          </a:prstGeom>
        </p:spPr>
        <p:txBody>
          <a:bodyPr wrap="square">
            <a:spAutoFit/>
          </a:bodyPr>
          <a:lstStyle/>
          <a:p>
            <a:pPr algn="just">
              <a:spcAft>
                <a:spcPts val="0"/>
              </a:spcAft>
            </a:pPr>
            <a:r>
              <a:rPr lang="el-GR" sz="2400" dirty="0">
                <a:solidFill>
                  <a:schemeClr val="bg2">
                    <a:lumMod val="25000"/>
                  </a:schemeClr>
                </a:solidFill>
                <a:effectLst/>
                <a:latin typeface="Times New Roman" panose="02020603050405020304" pitchFamily="18" charset="0"/>
                <a:ea typeface="SimSun" panose="02010600030101010101" pitchFamily="2" charset="-122"/>
                <a:cs typeface="Times New Roman" panose="02020603050405020304" pitchFamily="18" charset="0"/>
              </a:rPr>
              <a:t>Φεβρουάριος 2014, Στα πλαίσια της Κινηματογραφικής μας Λέσχης - Προβολή του ντοκιμαντέρ του Έλληνα σκηνοθέτη Μπάμπη Τσόκα «Αγγιξα..Αγάπησα…Έσκαψα» (στην ελληνική), αφιερωμένο στο μεγάλο Έλληνα αρχαιολόγο Πέτρο Θέμελη και στο τιτάνιο έργο του ανάδειξης της Αρχαίας Μεσσήνης. </a:t>
            </a:r>
            <a:endParaRPr lang="ru-RU" sz="2400" dirty="0">
              <a:solidFill>
                <a:schemeClr val="bg2">
                  <a:lumMod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10242" name="Picture 2" descr="assets_LARGE_t_175762_5402658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400" y="2097155"/>
            <a:ext cx="4784550" cy="318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773" y="2067175"/>
            <a:ext cx="5105774" cy="3189700"/>
          </a:xfrm>
          <a:prstGeom prst="rect">
            <a:avLst/>
          </a:prstGeom>
          <a:noFill/>
          <a:extLst>
            <a:ext uri="{909E8E84-426E-40DD-AFC4-6F175D3DCCD1}">
              <a14:hiddenFill xmlns:a14="http://schemas.microsoft.com/office/drawing/2010/main">
                <a:solidFill>
                  <a:srgbClr val="FFFFFF"/>
                </a:solidFill>
              </a14:hiddenFill>
            </a:ext>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6"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7282"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6424" y="629503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6234" y="629503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5807384"/>
      </p:ext>
    </p:extLst>
  </p:cSld>
  <p:clrMapOvr>
    <a:masterClrMapping/>
  </p:clrMapOvr>
  <p:transition spd="slow" advTm="500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410" y="539644"/>
            <a:ext cx="10797785" cy="5878532"/>
          </a:xfrm>
          <a:prstGeom prst="rect">
            <a:avLst/>
          </a:prstGeom>
        </p:spPr>
        <p:txBody>
          <a:bodyPr wrap="square">
            <a:spAutoFit/>
          </a:bodyPr>
          <a:lstStyle/>
          <a:p>
            <a:pPr algn="just">
              <a:spcAft>
                <a:spcPts val="0"/>
              </a:spcAft>
            </a:pPr>
            <a:r>
              <a:rPr lang="el-GR" sz="2400" dirty="0">
                <a:solidFill>
                  <a:srgbClr val="002060"/>
                </a:solidFill>
                <a:latin typeface="Times New Roman" pitchFamily="18" charset="0"/>
                <a:cs typeface="Times New Roman" pitchFamily="18" charset="0"/>
              </a:rPr>
              <a:t>Συνεργασία με το Θερινό Πρόγραμμα εκμάθησης της ελληνικής γλώσσας και πολιτισμού διάρκειας τεσσάρων (4) εβδομάδων του Πανεπιστημίου Πελοποννήσου (Καλαμάτα, αρμόδια καθηγήτρια η κα Ελένη </a:t>
            </a:r>
            <a:r>
              <a:rPr lang="el-GR" sz="2400" dirty="0" err="1">
                <a:solidFill>
                  <a:srgbClr val="002060"/>
                </a:solidFill>
                <a:latin typeface="Times New Roman" pitchFamily="18" charset="0"/>
                <a:cs typeface="Times New Roman" pitchFamily="18" charset="0"/>
              </a:rPr>
              <a:t>Βολονάκη</a:t>
            </a:r>
            <a:r>
              <a:rPr lang="el-GR" sz="2400" dirty="0">
                <a:solidFill>
                  <a:srgbClr val="002060"/>
                </a:solidFill>
                <a:latin typeface="Times New Roman" pitchFamily="18" charset="0"/>
                <a:cs typeface="Times New Roman" pitchFamily="18" charset="0"/>
              </a:rPr>
              <a:t>) και της </a:t>
            </a:r>
            <a:r>
              <a:rPr lang="el-GR" sz="2400" dirty="0" err="1">
                <a:solidFill>
                  <a:srgbClr val="002060"/>
                </a:solidFill>
                <a:latin typeface="Times New Roman" pitchFamily="18" charset="0"/>
                <a:cs typeface="Times New Roman" pitchFamily="18" charset="0"/>
              </a:rPr>
              <a:t>Παμεσσηνιακής</a:t>
            </a:r>
            <a:r>
              <a:rPr lang="el-GR" sz="2400" dirty="0">
                <a:solidFill>
                  <a:srgbClr val="002060"/>
                </a:solidFill>
                <a:latin typeface="Times New Roman" pitchFamily="18" charset="0"/>
                <a:cs typeface="Times New Roman" pitchFamily="18" charset="0"/>
              </a:rPr>
              <a:t> Καναδά-Αμερικής.</a:t>
            </a: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ctr">
              <a:spcAft>
                <a:spcPts val="0"/>
              </a:spcAft>
            </a:pPr>
            <a:r>
              <a:rPr lang="el-GR" sz="2000" i="1" dirty="0">
                <a:solidFill>
                  <a:srgbClr val="002060"/>
                </a:solidFill>
                <a:latin typeface="Times New Roman" pitchFamily="18" charset="0"/>
                <a:cs typeface="Times New Roman" pitchFamily="18" charset="0"/>
              </a:rPr>
              <a:t>Τελετή έναρξης του Θερινού Προγράμματος εκμάθησης της ελληνικής γλώσσας και πολιτισμού του Πανεπιστημίου Πελοποννήσου. Καλαμάτα, 13 Ιουλίου 2015.</a:t>
            </a:r>
            <a:endParaRPr lang="en-US" sz="2000" i="1" dirty="0">
              <a:solidFill>
                <a:srgbClr val="002060"/>
              </a:solidFill>
              <a:latin typeface="Times New Roman" pitchFamily="18" charset="0"/>
              <a:cs typeface="Times New Roman" pitchFamily="18" charset="0"/>
            </a:endParaRPr>
          </a:p>
          <a:p>
            <a:pPr algn="just">
              <a:spcAft>
                <a:spcPts val="0"/>
              </a:spcAft>
            </a:pPr>
            <a:endParaRPr lang="ru-RU" sz="2400" dirty="0">
              <a:solidFill>
                <a:srgbClr val="002060"/>
              </a:solidFill>
              <a:latin typeface="Times New Roman" pitchFamily="18" charset="0"/>
              <a:cs typeface="Times New Roman" pitchFamily="18" charset="0"/>
            </a:endParaRPr>
          </a:p>
          <a:p>
            <a:pPr algn="just">
              <a:spcAft>
                <a:spcPts val="0"/>
              </a:spcAft>
            </a:pPr>
            <a:endParaRPr lang="ru-RU" sz="2400" dirty="0">
              <a:solidFill>
                <a:schemeClr val="bg2">
                  <a:lumMod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6" name="Рисунок 64" descr="http://www.crossed-flag-pins.com/Friendship-Pins/Russia/Flag-Pins-Russia-Gree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282"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424" y="629503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6234" y="629503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Рисунок 11" descr="Безымянный 5.png"/>
          <p:cNvPicPr>
            <a:picLocks noChangeAspect="1"/>
          </p:cNvPicPr>
          <p:nvPr/>
        </p:nvPicPr>
        <p:blipFill>
          <a:blip r:embed="rId4" cstate="print"/>
          <a:stretch>
            <a:fillRect/>
          </a:stretch>
        </p:blipFill>
        <p:spPr>
          <a:xfrm>
            <a:off x="2549084" y="2192273"/>
            <a:ext cx="7509316" cy="2409706"/>
          </a:xfrm>
          <a:prstGeom prst="rect">
            <a:avLst/>
          </a:prstGeom>
        </p:spPr>
      </p:pic>
    </p:spTree>
    <p:extLst>
      <p:ext uri="{BB962C8B-B14F-4D97-AF65-F5344CB8AC3E}">
        <p14:creationId xmlns:p14="http://schemas.microsoft.com/office/powerpoint/2010/main" val="3565807384"/>
      </p:ext>
    </p:extLst>
  </p:cSld>
  <p:clrMapOvr>
    <a:masterClrMapping/>
  </p:clrMapOvr>
  <p:transition spd="slow" advTm="5000">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99410" y="539644"/>
            <a:ext cx="10797785" cy="5139869"/>
          </a:xfrm>
          <a:prstGeom prst="rect">
            <a:avLst/>
          </a:prstGeom>
        </p:spPr>
        <p:txBody>
          <a:bodyPr wrap="square">
            <a:spAutoFit/>
          </a:bodyPr>
          <a:lstStyle/>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just">
              <a:spcAft>
                <a:spcPts val="0"/>
              </a:spcAft>
            </a:pPr>
            <a:endParaRPr lang="el-GR" sz="2400" dirty="0">
              <a:solidFill>
                <a:srgbClr val="002060"/>
              </a:solidFill>
              <a:latin typeface="Times New Roman" pitchFamily="18" charset="0"/>
              <a:cs typeface="Times New Roman" pitchFamily="18" charset="0"/>
            </a:endParaRPr>
          </a:p>
          <a:p>
            <a:pPr algn="just">
              <a:spcAft>
                <a:spcPts val="0"/>
              </a:spcAft>
            </a:pPr>
            <a:endParaRPr lang="en-US" sz="2400" dirty="0">
              <a:solidFill>
                <a:srgbClr val="002060"/>
              </a:solidFill>
              <a:latin typeface="Times New Roman" pitchFamily="18" charset="0"/>
              <a:cs typeface="Times New Roman" pitchFamily="18" charset="0"/>
            </a:endParaRPr>
          </a:p>
          <a:p>
            <a:pPr algn="ctr">
              <a:spcAft>
                <a:spcPts val="0"/>
              </a:spcAft>
            </a:pPr>
            <a:r>
              <a:rPr lang="el-GR" sz="2000" i="1">
                <a:solidFill>
                  <a:srgbClr val="002060"/>
                </a:solidFill>
                <a:latin typeface="Times New Roman" pitchFamily="18" charset="0"/>
                <a:cs typeface="Times New Roman" pitchFamily="18" charset="0"/>
              </a:rPr>
              <a:t>Τελετή λήξης του </a:t>
            </a:r>
            <a:r>
              <a:rPr lang="el-GR" sz="2000" i="1" dirty="0">
                <a:solidFill>
                  <a:srgbClr val="002060"/>
                </a:solidFill>
                <a:latin typeface="Times New Roman" pitchFamily="18" charset="0"/>
                <a:cs typeface="Times New Roman" pitchFamily="18" charset="0"/>
              </a:rPr>
              <a:t>Θερινού Προγράμματος εκμάθησης της ελληνικής γλώσσας και πολιτισμού του Πανεπιστημίου Πελοποννήσου. Καλαμάτα, </a:t>
            </a:r>
            <a:r>
              <a:rPr lang="en-US" sz="2000" i="1" dirty="0">
                <a:solidFill>
                  <a:srgbClr val="002060"/>
                </a:solidFill>
                <a:latin typeface="Times New Roman" pitchFamily="18" charset="0"/>
                <a:cs typeface="Times New Roman" pitchFamily="18" charset="0"/>
              </a:rPr>
              <a:t>7 </a:t>
            </a:r>
            <a:r>
              <a:rPr lang="el-GR" sz="2000" i="1" dirty="0">
                <a:solidFill>
                  <a:srgbClr val="002060"/>
                </a:solidFill>
                <a:latin typeface="Times New Roman" pitchFamily="18" charset="0"/>
                <a:cs typeface="Times New Roman" pitchFamily="18" charset="0"/>
              </a:rPr>
              <a:t>Αυγούστου 2015.</a:t>
            </a:r>
            <a:endParaRPr lang="en-US" sz="2000" i="1" dirty="0">
              <a:solidFill>
                <a:srgbClr val="002060"/>
              </a:solidFill>
              <a:latin typeface="Times New Roman" pitchFamily="18" charset="0"/>
              <a:cs typeface="Times New Roman" pitchFamily="18" charset="0"/>
            </a:endParaRPr>
          </a:p>
          <a:p>
            <a:pPr algn="just">
              <a:spcAft>
                <a:spcPts val="0"/>
              </a:spcAft>
            </a:pPr>
            <a:endParaRPr lang="ru-RU" sz="2400" dirty="0">
              <a:solidFill>
                <a:srgbClr val="002060"/>
              </a:solidFill>
              <a:latin typeface="Times New Roman" pitchFamily="18" charset="0"/>
              <a:cs typeface="Times New Roman" pitchFamily="18" charset="0"/>
            </a:endParaRPr>
          </a:p>
          <a:p>
            <a:pPr algn="just">
              <a:spcAft>
                <a:spcPts val="0"/>
              </a:spcAft>
            </a:pPr>
            <a:endParaRPr lang="ru-RU" sz="2400" dirty="0">
              <a:solidFill>
                <a:schemeClr val="bg2">
                  <a:lumMod val="25000"/>
                </a:schemeClr>
              </a:solidFill>
              <a:effectLst/>
              <a:latin typeface="Times New Roman" panose="02020603050405020304" pitchFamily="18" charset="0"/>
              <a:ea typeface="SimSun" panose="02010600030101010101" pitchFamily="2" charset="-122"/>
              <a:cs typeface="Times New Roman" panose="02020603050405020304" pitchFamily="18" charset="0"/>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6" name="Рисунок 64" descr="http://www.crossed-flag-pins.com/Friendship-Pins/Russia/Flag-Pins-Russia-Gree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7282"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6424" y="629503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6234" y="629503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8" descr="Безымянный 6.png"/>
          <p:cNvPicPr>
            <a:picLocks noChangeAspect="1"/>
          </p:cNvPicPr>
          <p:nvPr/>
        </p:nvPicPr>
        <p:blipFill>
          <a:blip r:embed="rId4" cstate="print"/>
          <a:stretch>
            <a:fillRect/>
          </a:stretch>
        </p:blipFill>
        <p:spPr>
          <a:xfrm>
            <a:off x="2053653" y="1139252"/>
            <a:ext cx="8365143" cy="2863121"/>
          </a:xfrm>
          <a:prstGeom prst="rect">
            <a:avLst/>
          </a:prstGeom>
        </p:spPr>
      </p:pic>
    </p:spTree>
    <p:extLst>
      <p:ext uri="{BB962C8B-B14F-4D97-AF65-F5344CB8AC3E}">
        <p14:creationId xmlns:p14="http://schemas.microsoft.com/office/powerpoint/2010/main" val="3565807384"/>
      </p:ext>
    </p:extLst>
  </p:cSld>
  <p:clrMapOvr>
    <a:masterClrMapping/>
  </p:clrMapOvr>
  <p:transition spd="slow" advTm="5000">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54439" y="239843"/>
            <a:ext cx="10985260" cy="1569660"/>
          </a:xfrm>
          <a:prstGeom prst="rect">
            <a:avLst/>
          </a:prstGeom>
        </p:spPr>
        <p:txBody>
          <a:bodyPr wrap="square">
            <a:spAutoFit/>
          </a:bodyPr>
          <a:lstStyle/>
          <a:p>
            <a:pPr marL="228600" algn="just">
              <a:spcAft>
                <a:spcPts val="1000"/>
              </a:spcAft>
            </a:pPr>
            <a:r>
              <a:rPr lang="el-GR" sz="2400" dirty="0">
                <a:solidFill>
                  <a:srgbClr val="002060"/>
                </a:solidFill>
                <a:effectLst/>
                <a:latin typeface="Times New Roman" panose="02020603050405020304" pitchFamily="18" charset="0"/>
                <a:ea typeface="SimSun" panose="02010600030101010101" pitchFamily="2" charset="-122"/>
              </a:rPr>
              <a:t>Έκθεση φωτογραφίας «Ελλάδα: στιγμές προσωπικής ευτυχίας», η οποία επίσημα εγκαινίασε, τον Ιανουάριο του 2016 (22 Ιανουαρίου 2016), το Αφιερωματικό Έτος 2016 Ελλάδας στη Ρωσία και Ρωσίας στην Ελλάδα.  Σε αυτήν εντάχθηκε και το Φωτογραφικό 24ωρο της Φωτογραφικής Λέσχης Καλαμάτας.</a:t>
            </a:r>
            <a:endParaRPr lang="ru-RU" sz="2400" dirty="0">
              <a:solidFill>
                <a:srgbClr val="002060"/>
              </a:solidFill>
              <a:effectLst/>
              <a:latin typeface="Times New Roman" panose="02020603050405020304" pitchFamily="18" charset="0"/>
              <a:ea typeface="SimSun" panose="02010600030101010101" pitchFamily="2" charset="-122"/>
            </a:endParaRPr>
          </a:p>
        </p:txBody>
      </p:sp>
      <p:pic>
        <p:nvPicPr>
          <p:cNvPr id="11266" name="Picture 2" descr="P106005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5039" y="2011017"/>
            <a:ext cx="4765964"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3" descr="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1455" y="2011018"/>
            <a:ext cx="5403273" cy="35744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6"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7282"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52138" y="6295161"/>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02415"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7214070"/>
      </p:ext>
    </p:extLst>
  </p:cSld>
  <p:clrMapOvr>
    <a:masterClrMapping/>
  </p:clrMapOvr>
  <p:transition spd="slow" advTm="5000">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P106005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5443" y="479776"/>
            <a:ext cx="3736445" cy="28096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3" descr="1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929" y="479776"/>
            <a:ext cx="4000779" cy="2667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 descr="P106020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35443" y="3567360"/>
            <a:ext cx="3736445" cy="2785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5" descr="P106003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929" y="3567360"/>
            <a:ext cx="3712214" cy="2790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7" name="Рисунок 64" descr="http://www.crossed-flag-pins.com/Friendship-Pins/Russia/Flag-Pins-Russia-Gree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04246" y="6357716"/>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4510" y="636641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4" descr="http://www.crossed-flag-pins.com/Friendship-Pins/Russia/Flag-Pins-Russia-Gree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69540" y="637222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0862566"/>
      </p:ext>
    </p:extLst>
  </p:cSld>
  <p:clrMapOvr>
    <a:masterClrMapping/>
  </p:clrMapOvr>
  <p:transition spd="slow" advTm="5000">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ollage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22914" y="372897"/>
            <a:ext cx="9074563" cy="3082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7936" y="3638975"/>
            <a:ext cx="4092225" cy="271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P106024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24091" y="3638974"/>
            <a:ext cx="3618783" cy="271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6"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2833" y="632627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43277" y="632627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03721" y="632627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4607617"/>
      </p:ext>
    </p:extLst>
  </p:cSld>
  <p:clrMapOvr>
    <a:masterClrMapping/>
  </p:clrMapOvr>
  <p:transition spd="slow" advTm="5000">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106029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2903" y="1144792"/>
            <a:ext cx="5468643" cy="41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3" descr="P106020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51182" y="1144791"/>
            <a:ext cx="5475023" cy="41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5"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7282"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6682" y="6278897"/>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6083"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6595674"/>
      </p:ext>
    </p:extLst>
  </p:cSld>
  <p:clrMapOvr>
    <a:masterClrMapping/>
  </p:clrMapOvr>
  <p:transition spd="slow" advTm="5000">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29391" y="239843"/>
            <a:ext cx="11100314" cy="1200329"/>
          </a:xfrm>
          <a:prstGeom prst="rect">
            <a:avLst/>
          </a:prstGeom>
        </p:spPr>
        <p:txBody>
          <a:bodyPr wrap="square">
            <a:spAutoFit/>
          </a:bodyPr>
          <a:lstStyle/>
          <a:p>
            <a:pPr algn="just"/>
            <a:r>
              <a:rPr lang="el-GR" sz="2400" dirty="0">
                <a:solidFill>
                  <a:srgbClr val="002060"/>
                </a:solidFill>
                <a:effectLst/>
                <a:latin typeface="Times New Roman" panose="02020603050405020304" pitchFamily="18" charset="0"/>
                <a:ea typeface="SimSun" panose="02010600030101010101" pitchFamily="2" charset="-122"/>
              </a:rPr>
              <a:t>Συμμετοχή απόγονου Ρώσου ναυάρχου </a:t>
            </a:r>
            <a:r>
              <a:rPr lang="el-GR" sz="2400" i="1" u="sng" dirty="0">
                <a:solidFill>
                  <a:srgbClr val="002060"/>
                </a:solidFill>
                <a:effectLst/>
                <a:latin typeface="Times New Roman" panose="02020603050405020304" pitchFamily="18" charset="0"/>
                <a:ea typeface="SimSun" panose="02010600030101010101" pitchFamily="2" charset="-122"/>
              </a:rPr>
              <a:t>Anjou P. F.</a:t>
            </a:r>
            <a:r>
              <a:rPr lang="el-GR" sz="2400" dirty="0">
                <a:solidFill>
                  <a:srgbClr val="002060"/>
                </a:solidFill>
                <a:effectLst/>
                <a:latin typeface="Times New Roman" panose="02020603050405020304" pitchFamily="18" charset="0"/>
                <a:ea typeface="SimSun" panose="02010600030101010101" pitchFamily="2" charset="-122"/>
              </a:rPr>
              <a:t> στους εορτασμούς στην Πύλο-Ναυαρίνο (20.10.2018). Ο Κιρίλλ Σαλάχιν παραδίδει στο Μουσείο της Πύλου οικογενειακό κειμήλιο. </a:t>
            </a:r>
            <a:endParaRPr lang="ru-RU" sz="2400" dirty="0">
              <a:solidFill>
                <a:srgbClr val="002060"/>
              </a:solidFill>
            </a:endParaRPr>
          </a:p>
        </p:txBody>
      </p:sp>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06408" y="1607931"/>
            <a:ext cx="2679061" cy="3831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k_00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1578" y="2145016"/>
            <a:ext cx="3742287" cy="248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4" descr="Схема Наваринского сражения"/>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8012" y="2145016"/>
            <a:ext cx="3978984" cy="2489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Прямоугольник 2"/>
          <p:cNvSpPr/>
          <p:nvPr/>
        </p:nvSpPr>
        <p:spPr>
          <a:xfrm>
            <a:off x="1436914" y="5662547"/>
            <a:ext cx="10430081" cy="400110"/>
          </a:xfrm>
          <a:prstGeom prst="rect">
            <a:avLst/>
          </a:prstGeom>
        </p:spPr>
        <p:txBody>
          <a:bodyPr wrap="square">
            <a:spAutoFit/>
          </a:bodyPr>
          <a:lstStyle/>
          <a:p>
            <a:pPr algn="ctr"/>
            <a:r>
              <a:rPr lang="el-GR" sz="2000" b="1" i="1" u="sng" dirty="0">
                <a:solidFill>
                  <a:srgbClr val="000080"/>
                </a:solidFill>
                <a:effectLst/>
                <a:latin typeface="Times New Roman" panose="02020603050405020304" pitchFamily="18" charset="0"/>
                <a:ea typeface="SimSun" panose="02010600030101010101" pitchFamily="2" charset="-122"/>
              </a:rPr>
              <a:t>Anjou P. F.</a:t>
            </a:r>
            <a:r>
              <a:rPr lang="el-GR" sz="2000" dirty="0">
                <a:solidFill>
                  <a:srgbClr val="000080"/>
                </a:solidFill>
                <a:effectLst/>
                <a:latin typeface="Times New Roman" panose="02020603050405020304" pitchFamily="18" charset="0"/>
                <a:ea typeface="SimSun" panose="02010600030101010101" pitchFamily="2" charset="-122"/>
              </a:rPr>
              <a:t> </a:t>
            </a:r>
            <a:r>
              <a:rPr lang="el-GR" sz="2000" b="1" i="1" dirty="0">
                <a:solidFill>
                  <a:srgbClr val="000066"/>
                </a:solidFill>
                <a:effectLst/>
                <a:latin typeface="Times New Roman" panose="02020603050405020304" pitchFamily="18" charset="0"/>
                <a:ea typeface="SimSun" panose="02010600030101010101" pitchFamily="2" charset="-122"/>
              </a:rPr>
              <a:t>Γραφική αναπαράσταση της Ναυμαχίας του Ναυαρίνου</a:t>
            </a:r>
            <a:endParaRPr lang="ru-RU" sz="2000" dirty="0"/>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8"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14889" y="6317890"/>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78440" y="6320000"/>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3479" y="6317890"/>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2856722"/>
      </p:ext>
    </p:extLst>
  </p:cSld>
  <p:clrMapOvr>
    <a:masterClrMapping/>
  </p:clrMapOvr>
  <p:transition spd="slow" advTm="500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DSC_33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79830" y="1343104"/>
            <a:ext cx="2556468" cy="3826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descr="DSC_33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6171" y="1577042"/>
            <a:ext cx="5030375" cy="3358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5"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29880" y="630320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77207" y="6295161"/>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4534" y="629658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9350652"/>
      </p:ext>
    </p:extLst>
  </p:cSld>
  <p:clrMapOvr>
    <a:masterClrMapping/>
  </p:clrMapOvr>
  <p:transition spd="slow" advTm="5000">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575459" y="117396"/>
            <a:ext cx="10323615" cy="1200329"/>
          </a:xfrm>
          <a:prstGeom prst="rect">
            <a:avLst/>
          </a:prstGeom>
        </p:spPr>
        <p:txBody>
          <a:bodyPr wrap="square">
            <a:spAutoFit/>
          </a:bodyPr>
          <a:lstStyle/>
          <a:p>
            <a:pPr algn="just">
              <a:spcAft>
                <a:spcPts val="0"/>
              </a:spcAft>
            </a:pPr>
            <a:r>
              <a:rPr lang="el-GR" sz="2400" dirty="0">
                <a:solidFill>
                  <a:srgbClr val="002060"/>
                </a:solidFill>
                <a:effectLst/>
                <a:latin typeface="Times New Roman" panose="02020603050405020304" pitchFamily="18" charset="0"/>
                <a:ea typeface="SimSun" panose="02010600030101010101" pitchFamily="2" charset="-122"/>
              </a:rPr>
              <a:t>Επανέκδοση δίγλωσσης έκδοσης-λευκώματος-καταλόγου </a:t>
            </a:r>
            <a:r>
              <a:rPr lang="el-GR" sz="2400" dirty="0">
                <a:solidFill>
                  <a:srgbClr val="C00000"/>
                </a:solidFill>
                <a:effectLst/>
                <a:latin typeface="Times New Roman" panose="02020603050405020304" pitchFamily="18" charset="0"/>
                <a:ea typeface="SimSun" panose="02010600030101010101" pitchFamily="2" charset="-122"/>
              </a:rPr>
              <a:t> </a:t>
            </a:r>
            <a:r>
              <a:rPr lang="el-GR" sz="2400" b="1" u="sng" dirty="0">
                <a:solidFill>
                  <a:srgbClr val="C00000"/>
                </a:solidFill>
                <a:effectLst/>
                <a:latin typeface="Times New Roman" panose="02020603050405020304" pitchFamily="18" charset="0"/>
                <a:ea typeface="SimSun" panose="02010600030101010101" pitchFamily="2" charset="-122"/>
              </a:rPr>
              <a:t>«Η Ναυμαχία του Ναυαρίνου στα Αρχεία της Κρατικής Βιβλιοθήκης της Ρωσίας»</a:t>
            </a:r>
            <a:r>
              <a:rPr lang="el-GR" sz="2400" dirty="0">
                <a:solidFill>
                  <a:srgbClr val="C00000"/>
                </a:solidFill>
                <a:effectLst/>
                <a:latin typeface="Times New Roman" panose="02020603050405020304" pitchFamily="18" charset="0"/>
                <a:ea typeface="SimSun" panose="02010600030101010101" pitchFamily="2" charset="-122"/>
              </a:rPr>
              <a:t>, σύνταξη-επιμέλεια: Γιούρι Κβασνίν, Θεοδώρα Γιαννίτση. </a:t>
            </a:r>
            <a:r>
              <a:rPr lang="en-US" sz="2400" dirty="0">
                <a:solidFill>
                  <a:srgbClr val="C00000"/>
                </a:solidFill>
                <a:effectLst/>
                <a:latin typeface="Times New Roman" panose="02020603050405020304" pitchFamily="18" charset="0"/>
                <a:ea typeface="SimSun" panose="02010600030101010101" pitchFamily="2" charset="-122"/>
              </a:rPr>
              <a:t>O</a:t>
            </a:r>
            <a:r>
              <a:rPr lang="el-GR" sz="2400" dirty="0">
                <a:solidFill>
                  <a:srgbClr val="C00000"/>
                </a:solidFill>
                <a:effectLst/>
                <a:latin typeface="Times New Roman" panose="02020603050405020304" pitchFamily="18" charset="0"/>
                <a:ea typeface="SimSun" panose="02010600030101010101" pitchFamily="2" charset="-122"/>
              </a:rPr>
              <a:t>κτώβριος 2017</a:t>
            </a:r>
            <a:endParaRPr lang="ru-RU" sz="2400" dirty="0">
              <a:solidFill>
                <a:srgbClr val="C00000"/>
              </a:solidFill>
              <a:effectLst/>
              <a:latin typeface="Times New Roman" panose="02020603050405020304" pitchFamily="18" charset="0"/>
              <a:ea typeface="SimSun" panose="02010600030101010101" pitchFamily="2" charset="-122"/>
            </a:endParaRPr>
          </a:p>
        </p:txBody>
      </p:sp>
      <p:pic>
        <p:nvPicPr>
          <p:cNvPr id="17410" name="Picture 2" descr="обложка - переделанная 2-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2452" y="1317725"/>
            <a:ext cx="344966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Прямоугольник 4"/>
          <p:cNvSpPr/>
          <p:nvPr/>
        </p:nvSpPr>
        <p:spPr>
          <a:xfrm>
            <a:off x="1787604" y="3875950"/>
            <a:ext cx="9884229" cy="830997"/>
          </a:xfrm>
          <a:prstGeom prst="rect">
            <a:avLst/>
          </a:prstGeom>
        </p:spPr>
        <p:txBody>
          <a:bodyPr wrap="square">
            <a:spAutoFit/>
          </a:bodyPr>
          <a:lstStyle/>
          <a:p>
            <a:pPr>
              <a:spcAft>
                <a:spcPts val="0"/>
              </a:spcAft>
            </a:pPr>
            <a:r>
              <a:rPr lang="el-GR" sz="2400" b="1" i="1" dirty="0">
                <a:solidFill>
                  <a:srgbClr val="002060"/>
                </a:solidFill>
                <a:effectLst/>
                <a:latin typeface="Times New Roman" panose="02020603050405020304" pitchFamily="18" charset="0"/>
                <a:ea typeface="Calibri" panose="020F0502020204030204" pitchFamily="34" charset="0"/>
              </a:rPr>
              <a:t>Με την ευγενική χορηγία της Μεσσηνιακής Αμφικτυονίας / </a:t>
            </a:r>
            <a:r>
              <a:rPr lang="el-GR" sz="2400" b="1" i="1" dirty="0">
                <a:solidFill>
                  <a:srgbClr val="C00000"/>
                </a:solidFill>
                <a:effectLst/>
                <a:latin typeface="Times New Roman" panose="02020603050405020304" pitchFamily="18" charset="0"/>
                <a:ea typeface="Calibri" panose="020F0502020204030204" pitchFamily="34" charset="0"/>
              </a:rPr>
              <a:t>При любезной меценатской поддержке Мессинийской Амфиктионии </a:t>
            </a:r>
            <a:endParaRPr lang="ru-RU" sz="2400" dirty="0">
              <a:effectLst/>
              <a:latin typeface="Times New Roman" panose="02020603050405020304" pitchFamily="18" charset="0"/>
              <a:ea typeface="SimSun" panose="02010600030101010101" pitchFamily="2" charset="-122"/>
            </a:endParaRPr>
          </a:p>
        </p:txBody>
      </p:sp>
      <p:pic>
        <p:nvPicPr>
          <p:cNvPr id="17414"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6128" y="4704628"/>
            <a:ext cx="1527108" cy="1490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7"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77282"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24770" y="6307036"/>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29794" y="6292751"/>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2935638"/>
      </p:ext>
    </p:extLst>
  </p:cSld>
  <p:clrMapOvr>
    <a:masterClrMapping/>
  </p:clrMapOvr>
  <p:transition spd="slow" advTm="5000">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4400" y="224852"/>
            <a:ext cx="11127179" cy="4154984"/>
          </a:xfrm>
          <a:prstGeom prst="rect">
            <a:avLst/>
          </a:prstGeom>
        </p:spPr>
        <p:txBody>
          <a:bodyPr wrap="square">
            <a:spAutoFit/>
          </a:bodyPr>
          <a:lstStyle/>
          <a:p>
            <a:pPr lvl="0" algn="just">
              <a:spcAft>
                <a:spcPts val="0"/>
              </a:spcAft>
            </a:pPr>
            <a:r>
              <a:rPr lang="el-GR" sz="2400" dirty="0">
                <a:solidFill>
                  <a:srgbClr val="002060"/>
                </a:solidFill>
                <a:effectLst/>
                <a:latin typeface="Times New Roman" panose="02020603050405020304" pitchFamily="18" charset="0"/>
                <a:ea typeface="SimSun" panose="02010600030101010101" pitchFamily="2" charset="-122"/>
              </a:rPr>
              <a:t>Καλλιτεχνική βραδιά </a:t>
            </a:r>
            <a:r>
              <a:rPr lang="el-GR" sz="2400" b="1" dirty="0">
                <a:solidFill>
                  <a:srgbClr val="002060"/>
                </a:solidFill>
                <a:effectLst/>
                <a:latin typeface="Times New Roman" panose="02020603050405020304" pitchFamily="18" charset="0"/>
                <a:ea typeface="SimSun" panose="02010600030101010101" pitchFamily="2" charset="-122"/>
              </a:rPr>
              <a:t>«Μουσικό-Χορευτική Περιήγηση ανά την Ελλάδα»</a:t>
            </a:r>
            <a:r>
              <a:rPr lang="el-GR" sz="2400" dirty="0">
                <a:solidFill>
                  <a:srgbClr val="002060"/>
                </a:solidFill>
                <a:effectLst/>
                <a:latin typeface="Times New Roman" panose="02020603050405020304" pitchFamily="18" charset="0"/>
                <a:ea typeface="SimSun" panose="02010600030101010101" pitchFamily="2" charset="-122"/>
              </a:rPr>
              <a:t> </a:t>
            </a:r>
            <a:r>
              <a:rPr lang="el-GR" sz="2400" i="0" dirty="0">
                <a:solidFill>
                  <a:srgbClr val="002060"/>
                </a:solidFill>
                <a:effectLst/>
                <a:latin typeface="Times New Roman" panose="02020603050405020304" pitchFamily="18" charset="0"/>
                <a:ea typeface="SimSun" panose="02010600030101010101" pitchFamily="2" charset="-122"/>
              </a:rPr>
              <a:t>με</a:t>
            </a:r>
            <a:r>
              <a:rPr lang="el-GR" sz="2400" i="1" dirty="0">
                <a:solidFill>
                  <a:srgbClr val="002060"/>
                </a:solidFill>
                <a:effectLst/>
                <a:latin typeface="Times New Roman" panose="02020603050405020304" pitchFamily="18" charset="0"/>
                <a:ea typeface="SimSun" panose="02010600030101010101" pitchFamily="2" charset="-122"/>
              </a:rPr>
              <a:t> </a:t>
            </a:r>
            <a:r>
              <a:rPr lang="el-GR" sz="2400" dirty="0">
                <a:solidFill>
                  <a:srgbClr val="002060"/>
                </a:solidFill>
                <a:effectLst/>
                <a:latin typeface="Times New Roman" panose="02020603050405020304" pitchFamily="18" charset="0"/>
                <a:ea typeface="SimSun" panose="02010600030101010101" pitchFamily="2" charset="-122"/>
              </a:rPr>
              <a:t>32μελή</a:t>
            </a:r>
            <a:r>
              <a:rPr lang="en-US" sz="2400" dirty="0">
                <a:solidFill>
                  <a:srgbClr val="002060"/>
                </a:solidFill>
                <a:effectLst/>
                <a:latin typeface="Times New Roman" panose="02020603050405020304" pitchFamily="18" charset="0"/>
                <a:ea typeface="SimSun" panose="02010600030101010101" pitchFamily="2" charset="-122"/>
              </a:rPr>
              <a:t> </a:t>
            </a:r>
            <a:r>
              <a:rPr lang="el-GR" sz="2400" dirty="0">
                <a:solidFill>
                  <a:srgbClr val="002060"/>
                </a:solidFill>
                <a:effectLst/>
                <a:latin typeface="Times New Roman" panose="02020603050405020304" pitchFamily="18" charset="0"/>
                <a:ea typeface="SimSun" panose="02010600030101010101" pitchFamily="2" charset="-122"/>
              </a:rPr>
              <a:t>χορευτική ομάδα του </a:t>
            </a:r>
            <a:r>
              <a:rPr lang="el-GR" sz="2400" b="1" i="1" dirty="0">
                <a:solidFill>
                  <a:srgbClr val="002060"/>
                </a:solidFill>
                <a:effectLst/>
                <a:latin typeface="Times New Roman" panose="02020603050405020304" pitchFamily="18" charset="0"/>
                <a:ea typeface="SimSun" panose="02010600030101010101" pitchFamily="2" charset="-122"/>
              </a:rPr>
              <a:t>Λυκείου Ελληνίδων </a:t>
            </a:r>
            <a:r>
              <a:rPr lang="el-GR" sz="2400" dirty="0">
                <a:solidFill>
                  <a:srgbClr val="002060"/>
                </a:solidFill>
                <a:effectLst/>
                <a:latin typeface="Times New Roman" panose="02020603050405020304" pitchFamily="18" charset="0"/>
                <a:ea typeface="SimSun" panose="02010600030101010101" pitchFamily="2" charset="-122"/>
              </a:rPr>
              <a:t>(παράρτημα Καλαμάτας) συνοδευόμενη από το Δ.Σ. με επικεφαλής την πρόεδρο κα Βίκυ Καρέλια. Η συναυλία διοργανώθηκε από το Κέντρο Ελληνικού Πολιτισμού και από το Κρατικό Θέατρο Ιστορίας και Εθνογραφίας της Μόσχας στο πλαίσιο του Διεθνούς Φεστιβάλ Παραδοσιακού Θεάτρου «Ρωσικό Νησί». Οι διοργανωτές του φεστιβάλ βράβευσαν με δύο τιμητικά βραβεία το ΛΥΚΕΙΟ ΕΛΛΗΝΙΔΩΝ ΚΑΛΑΜΑΤΑΣ, «Για τις υπηρεσίες του στην τέχνη  της παραδοσιακής/λαϊκής  χορογραφίας» και «Για την επιμελή διατήρηση και διάσωση της ενότητας και πολυφωνίας της εθνικής παράδοσης», ενώ ειδική τιμητική πλακέτα επιδόθηκε στη διευθύντρια του Κ.Ε.Π. Δώρα Γιαννίτση για τη συμβολή της στον εμπλουτισμό του προγράμματος του φεστιβάλ </a:t>
            </a:r>
            <a:r>
              <a:rPr lang="el-GR" sz="2400" b="1" dirty="0">
                <a:solidFill>
                  <a:srgbClr val="002060"/>
                </a:solidFill>
                <a:effectLst/>
                <a:latin typeface="Times New Roman" panose="02020603050405020304" pitchFamily="18" charset="0"/>
                <a:ea typeface="SimSun" panose="02010600030101010101" pitchFamily="2" charset="-122"/>
              </a:rPr>
              <a:t>(09 Νοεμβρίου 2013).</a:t>
            </a:r>
            <a:endParaRPr lang="ru-RU" sz="2400" dirty="0">
              <a:effectLst/>
              <a:latin typeface="Times New Roman" panose="02020603050405020304" pitchFamily="18" charset="0"/>
              <a:ea typeface="SimSun" panose="02010600030101010101" pitchFamily="2" charset="-122"/>
            </a:endParaRPr>
          </a:p>
        </p:txBody>
      </p:sp>
      <p:pic>
        <p:nvPicPr>
          <p:cNvPr id="2050" name="Рисунок 5" descr="P100045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0621" y="4494335"/>
            <a:ext cx="2723156" cy="2027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Рисунок 4" descr="P100040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0052" y="4521129"/>
            <a:ext cx="2707575" cy="203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6"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0676" y="629658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45224" y="6308799"/>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6128" y="6308799"/>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1096887"/>
      </p:ext>
    </p:extLst>
  </p:cSld>
  <p:clrMapOvr>
    <a:masterClrMapping/>
  </p:clrMapOvr>
  <p:transition spd="slow" advTm="5000">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76464" y="139599"/>
            <a:ext cx="12015536" cy="461665"/>
          </a:xfrm>
          <a:prstGeom prst="rect">
            <a:avLst/>
          </a:prstGeom>
        </p:spPr>
        <p:txBody>
          <a:bodyPr wrap="square">
            <a:spAutoFit/>
          </a:bodyPr>
          <a:lstStyle/>
          <a:p>
            <a:pPr algn="ctr">
              <a:spcAft>
                <a:spcPts val="0"/>
              </a:spcAft>
            </a:pPr>
            <a:r>
              <a:rPr lang="el-GR" sz="2400" dirty="0">
                <a:solidFill>
                  <a:srgbClr val="000099"/>
                </a:solidFill>
                <a:effectLst/>
                <a:latin typeface="Times New Roman" panose="02020603050405020304" pitchFamily="18" charset="0"/>
                <a:ea typeface="SimSun" panose="02010600030101010101" pitchFamily="2" charset="-122"/>
              </a:rPr>
              <a:t>Παρουσίαση στη Μόσχα – 23 Μαρτίου 2018 – </a:t>
            </a:r>
            <a:r>
              <a:rPr lang="el-GR" sz="2400" dirty="0">
                <a:solidFill>
                  <a:srgbClr val="C00000"/>
                </a:solidFill>
                <a:effectLst/>
                <a:latin typeface="Times New Roman" panose="02020603050405020304" pitchFamily="18" charset="0"/>
                <a:ea typeface="SimSun" panose="02010600030101010101" pitchFamily="2" charset="-122"/>
              </a:rPr>
              <a:t>Κρατικό Γλωσσολογικό Πανεπιστήμιο Μόσχας </a:t>
            </a:r>
            <a:endParaRPr lang="ru-RU" sz="2400" dirty="0">
              <a:effectLst/>
              <a:latin typeface="Times New Roman" panose="02020603050405020304" pitchFamily="18" charset="0"/>
              <a:ea typeface="SimSun" panose="02010600030101010101" pitchFamily="2" charset="-122"/>
            </a:endParaRPr>
          </a:p>
        </p:txBody>
      </p:sp>
      <p:pic>
        <p:nvPicPr>
          <p:cNvPr id="18434" name="Picture 2" descr="DSC_330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8946" y="1241131"/>
            <a:ext cx="2774062" cy="416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3" descr="IMG_495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83665" y="708143"/>
            <a:ext cx="3733604" cy="2747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4" descr="DSC_33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45918" y="1241131"/>
            <a:ext cx="2773701" cy="4169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5" descr="DSC_327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83665" y="3562600"/>
            <a:ext cx="3811595" cy="2544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8" name="Рисунок 64" descr="http://www.crossed-flag-pins.com/Friendship-Pins/Russia/Flag-Pins-Russia-Gree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700841" y="6265347"/>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4" descr="http://www.crossed-flag-pins.com/Friendship-Pins/Russia/Flag-Pins-Russia-Gree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0055" y="6265347"/>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64" descr="http://www.crossed-flag-pins.com/Friendship-Pins/Russia/Flag-Pins-Russia-Gree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59269" y="6265347"/>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9405085"/>
      </p:ext>
    </p:extLst>
  </p:cSld>
  <p:clrMapOvr>
    <a:masterClrMapping/>
  </p:clrMapOvr>
  <p:transition spd="slow" advTm="5000">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P128007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1937" y="135392"/>
            <a:ext cx="7883299" cy="3516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3" descr="DSC_322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1937" y="3765379"/>
            <a:ext cx="3823855" cy="24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4" descr="DSC_334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3586" y="3765379"/>
            <a:ext cx="3740727" cy="2493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6"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6472" y="6377369"/>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88376" y="637222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9921" y="637222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707729"/>
      </p:ext>
    </p:extLst>
  </p:cSld>
  <p:clrMapOvr>
    <a:masterClrMapping/>
  </p:clrMapOvr>
  <p:transition spd="slow" advTm="5000">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DSC_331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538" y="135391"/>
            <a:ext cx="2432030" cy="3640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3" descr="DSC_332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5345" y="135391"/>
            <a:ext cx="4182993" cy="279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IMG_498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05984" y="3194463"/>
            <a:ext cx="4182735" cy="3147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P127094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41714" y="135391"/>
            <a:ext cx="3735725" cy="2792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DSC_33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0926" y="3996897"/>
            <a:ext cx="3517254" cy="2344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IMG_487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36523" y="3225002"/>
            <a:ext cx="3477904" cy="2608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9" name="Рисунок 64" descr="http://www.crossed-flag-pins.com/Friendship-Pins/Russia/Flag-Pins-Russia-Greec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564465" y="637222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64" descr="http://www.crossed-flag-pins.com/Friendship-Pins/Russia/Flag-Pins-Russia-Greec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560039" y="637222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Рисунок 64" descr="http://www.crossed-flag-pins.com/Friendship-Pins/Russia/Flag-Pins-Russia-Greece.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56121" y="6365190"/>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397523"/>
      </p:ext>
    </p:extLst>
  </p:cSld>
  <p:clrMapOvr>
    <a:masterClrMapping/>
  </p:clrMapOvr>
  <p:transition spd="slow" advTm="5000">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collag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19214" y="928311"/>
            <a:ext cx="6692920" cy="50266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4" name="Рисунок 64" descr="http://www.crossed-flag-pins.com/Friendship-Pins/Russia/Flag-Pins-Russia-Gree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5850" y="629658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64" descr="http://www.crossed-flag-pins.com/Friendship-Pins/Russia/Flag-Pins-Russia-Gree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50731" y="629658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64" descr="http://www.crossed-flag-pins.com/Friendship-Pins/Russia/Flag-Pins-Russia-Greec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00970" y="6265347"/>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0039515"/>
      </p:ext>
    </p:extLst>
  </p:cSld>
  <p:clrMapOvr>
    <a:masterClrMapping/>
  </p:clrMapOvr>
  <p:transition spd="slow" advTm="5000">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G_494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09811" y="305203"/>
            <a:ext cx="3678519" cy="2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3" descr="P128003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3811" y="172191"/>
            <a:ext cx="4703260" cy="305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4" descr="DSC_33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4011" y="3206338"/>
            <a:ext cx="1996215" cy="3007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5" descr="P128006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63811" y="3346370"/>
            <a:ext cx="3754961" cy="27978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7" name="Рисунок 64" descr="http://www.crossed-flag-pins.com/Friendship-Pins/Russia/Flag-Pins-Russia-Gree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45454" y="6296709"/>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37991" y="629615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4" descr="http://www.crossed-flag-pins.com/Friendship-Pins/Russia/Flag-Pins-Russia-Greec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1416" y="629615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6927525"/>
      </p:ext>
    </p:extLst>
  </p:cSld>
  <p:clrMapOvr>
    <a:masterClrMapping/>
  </p:clrMapOvr>
  <p:transition spd="slow" advTm="5000">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1283" y="255757"/>
            <a:ext cx="10759044" cy="830997"/>
          </a:xfrm>
          <a:prstGeom prst="rect">
            <a:avLst/>
          </a:prstGeom>
        </p:spPr>
        <p:txBody>
          <a:bodyPr wrap="square">
            <a:spAutoFit/>
          </a:bodyPr>
          <a:lstStyle/>
          <a:p>
            <a:pPr algn="ctr">
              <a:spcAft>
                <a:spcPts val="0"/>
              </a:spcAft>
            </a:pPr>
            <a:r>
              <a:rPr lang="el-GR" sz="2400" dirty="0">
                <a:solidFill>
                  <a:srgbClr val="000099"/>
                </a:solidFill>
                <a:effectLst/>
                <a:latin typeface="Times New Roman" panose="02020603050405020304" pitchFamily="18" charset="0"/>
                <a:ea typeface="SimSun" panose="02010600030101010101" pitchFamily="2" charset="-122"/>
              </a:rPr>
              <a:t>Παρουσίαση στην Αθήνα, 27 Απριλίου 2018, </a:t>
            </a:r>
            <a:r>
              <a:rPr lang="el-GR" sz="2400" dirty="0">
                <a:solidFill>
                  <a:srgbClr val="C00000"/>
                </a:solidFill>
                <a:effectLst/>
                <a:latin typeface="Times New Roman" panose="02020603050405020304" pitchFamily="18" charset="0"/>
                <a:ea typeface="SimSun" panose="02010600030101010101" pitchFamily="2" charset="-122"/>
              </a:rPr>
              <a:t>Ρωσικό Κέντρο Πολιτισμού και Επιστημών, Πρεσβεία Ρωσίας στην Αθήνα</a:t>
            </a:r>
            <a:r>
              <a:rPr lang="el-GR" sz="2400" dirty="0">
                <a:solidFill>
                  <a:srgbClr val="000099"/>
                </a:solidFill>
                <a:effectLst/>
                <a:latin typeface="Times New Roman" panose="02020603050405020304" pitchFamily="18" charset="0"/>
                <a:ea typeface="SimSun" panose="02010600030101010101" pitchFamily="2" charset="-122"/>
              </a:rPr>
              <a:t>.</a:t>
            </a:r>
            <a:endParaRPr lang="ru-RU" dirty="0">
              <a:effectLst/>
              <a:latin typeface="Times New Roman" panose="02020603050405020304" pitchFamily="18" charset="0"/>
              <a:ea typeface="SimSun" panose="02010600030101010101" pitchFamily="2" charset="-122"/>
            </a:endParaRPr>
          </a:p>
        </p:txBody>
      </p:sp>
      <p:sp>
        <p:nvSpPr>
          <p:cNvPr id="3" name="Rectangle 2"/>
          <p:cNvSpPr>
            <a:spLocks noChangeArrowheads="1"/>
          </p:cNvSpPr>
          <p:nvPr/>
        </p:nvSpPr>
        <p:spPr bwMode="auto">
          <a:xfrm flipV="1">
            <a:off x="665018" y="3253838"/>
            <a:ext cx="1979250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25601"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6269" y="1557355"/>
            <a:ext cx="2695698" cy="4056433"/>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06851" y="2195371"/>
            <a:ext cx="4163476" cy="2780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257" y="2265910"/>
            <a:ext cx="4042824" cy="2709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8"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31888"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08212"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97667" y="6296584"/>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257292"/>
      </p:ext>
    </p:extLst>
  </p:cSld>
  <p:clrMapOvr>
    <a:masterClrMapping/>
  </p:clrMapOvr>
  <p:transition spd="slow" advTm="5000">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2306" y="148301"/>
            <a:ext cx="4348874" cy="28756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56805" y="146856"/>
            <a:ext cx="4329731" cy="287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933" y="3361297"/>
            <a:ext cx="3857625"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9208" y="3236380"/>
            <a:ext cx="3494655" cy="349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6944" y="3109417"/>
            <a:ext cx="3748583" cy="3748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34770" y="6279928"/>
            <a:ext cx="805384" cy="6472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653370" y="6279927"/>
            <a:ext cx="805384" cy="647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71970" y="6279927"/>
            <a:ext cx="805384" cy="64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7636406"/>
      </p:ext>
    </p:extLst>
  </p:cSld>
  <p:clrMapOvr>
    <a:masterClrMapping/>
  </p:clrMapOvr>
  <p:transition spd="slow" advTm="5000">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16689" y="194767"/>
            <a:ext cx="4317856" cy="289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069" y="194767"/>
            <a:ext cx="4354116" cy="289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1525" y="3201516"/>
            <a:ext cx="4317856" cy="290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00360" y="3224810"/>
            <a:ext cx="4354116" cy="2879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7"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61638" y="6210795"/>
            <a:ext cx="805384" cy="64720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29161" y="6210795"/>
            <a:ext cx="805384" cy="64720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3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441710" y="6210795"/>
            <a:ext cx="805384" cy="647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719008"/>
      </p:ext>
    </p:extLst>
  </p:cSld>
  <p:clrMapOvr>
    <a:masterClrMapping/>
  </p:clrMapOvr>
  <p:transition spd="slow" advTm="5000">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19" y="5842660"/>
            <a:ext cx="2419379" cy="908462"/>
          </a:xfrm>
          <a:prstGeom prst="rect">
            <a:avLst/>
          </a:prstGeom>
        </p:spPr>
      </p:pic>
      <p:sp>
        <p:nvSpPr>
          <p:cNvPr id="16" name="Rectangle 31"/>
          <p:cNvSpPr>
            <a:spLocks noChangeArrowheads="1"/>
          </p:cNvSpPr>
          <p:nvPr/>
        </p:nvSpPr>
        <p:spPr bwMode="auto">
          <a:xfrm>
            <a:off x="4346370" y="3122066"/>
            <a:ext cx="15451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9" name="Заголовок 8"/>
          <p:cNvSpPr>
            <a:spLocks noGrp="1"/>
          </p:cNvSpPr>
          <p:nvPr>
            <p:ph type="title"/>
          </p:nvPr>
        </p:nvSpPr>
        <p:spPr>
          <a:xfrm>
            <a:off x="1097280" y="624110"/>
            <a:ext cx="10407331" cy="5167090"/>
          </a:xfrm>
        </p:spPr>
        <p:txBody>
          <a:bodyPr>
            <a:normAutofit/>
          </a:bodyPr>
          <a:lstStyle/>
          <a:p>
            <a:pPr algn="ctr"/>
            <a:r>
              <a:rPr lang="el-GR" sz="2400" dirty="0">
                <a:solidFill>
                  <a:srgbClr val="002060"/>
                </a:solidFill>
                <a:latin typeface="Times New Roman" pitchFamily="18" charset="0"/>
                <a:cs typeface="Times New Roman" pitchFamily="18" charset="0"/>
              </a:rPr>
              <a:t>Συμμετοχή στην </a:t>
            </a:r>
            <a:r>
              <a:rPr lang="el-GR" sz="2400" dirty="0" err="1">
                <a:solidFill>
                  <a:srgbClr val="002060"/>
                </a:solidFill>
                <a:latin typeface="Times New Roman" pitchFamily="18" charset="0"/>
                <a:cs typeface="Times New Roman" pitchFamily="18" charset="0"/>
              </a:rPr>
              <a:t>Ελληνο</a:t>
            </a:r>
            <a:r>
              <a:rPr lang="el-GR" sz="2400" dirty="0">
                <a:solidFill>
                  <a:srgbClr val="002060"/>
                </a:solidFill>
                <a:latin typeface="Times New Roman" pitchFamily="18" charset="0"/>
                <a:cs typeface="Times New Roman" pitchFamily="18" charset="0"/>
              </a:rPr>
              <a:t>-Ρωσική Ημερίδα με Θέμα: </a:t>
            </a:r>
            <a:r>
              <a:rPr lang="el-GR" sz="2400" b="1" dirty="0">
                <a:solidFill>
                  <a:srgbClr val="002060"/>
                </a:solidFill>
                <a:latin typeface="Times New Roman" pitchFamily="18" charset="0"/>
                <a:cs typeface="Times New Roman" pitchFamily="18" charset="0"/>
              </a:rPr>
              <a:t>«</a:t>
            </a:r>
            <a:r>
              <a:rPr lang="el-GR" sz="2400" b="1" dirty="0" err="1">
                <a:solidFill>
                  <a:srgbClr val="002060"/>
                </a:solidFill>
                <a:latin typeface="Times New Roman" pitchFamily="18" charset="0"/>
                <a:cs typeface="Times New Roman" pitchFamily="18" charset="0"/>
              </a:rPr>
              <a:t>Έλληνο</a:t>
            </a:r>
            <a:r>
              <a:rPr lang="el-GR" sz="2400" b="1" dirty="0">
                <a:solidFill>
                  <a:srgbClr val="002060"/>
                </a:solidFill>
                <a:latin typeface="Times New Roman" pitchFamily="18" charset="0"/>
                <a:cs typeface="Times New Roman" pitchFamily="18" charset="0"/>
              </a:rPr>
              <a:t>-Ρωσικές Σχέσεις: Οικονομία, Εμπόριο, Επενδύσεις Επιχειρηματικές Συνεργασίες»</a:t>
            </a:r>
            <a:r>
              <a:rPr lang="el-GR" sz="2400" dirty="0">
                <a:solidFill>
                  <a:srgbClr val="002060"/>
                </a:solidFill>
                <a:latin typeface="Times New Roman" pitchFamily="18" charset="0"/>
                <a:cs typeface="Times New Roman" pitchFamily="18" charset="0"/>
              </a:rPr>
              <a:t>, Καλαμάτα (νομός Μεσσηνίας), 9 Μαρτίου 2019.</a:t>
            </a:r>
            <a:r>
              <a:rPr lang="en-US" sz="2400" dirty="0">
                <a:solidFill>
                  <a:srgbClr val="002060"/>
                </a:solidFill>
                <a:latin typeface="Times New Roman" pitchFamily="18" charset="0"/>
                <a:cs typeface="Times New Roman" pitchFamily="18" charset="0"/>
              </a:rPr>
              <a:t> </a:t>
            </a:r>
            <a:br>
              <a:rPr lang="en-US" sz="2400" dirty="0">
                <a:solidFill>
                  <a:srgbClr val="002060"/>
                </a:solidFill>
                <a:latin typeface="Times New Roman" pitchFamily="18" charset="0"/>
                <a:cs typeface="Times New Roman" pitchFamily="18" charset="0"/>
              </a:rPr>
            </a:br>
            <a:br>
              <a:rPr lang="en-US" sz="2400" dirty="0">
                <a:solidFill>
                  <a:srgbClr val="002060"/>
                </a:solidFill>
                <a:latin typeface="Times New Roman" pitchFamily="18" charset="0"/>
                <a:cs typeface="Times New Roman" pitchFamily="18" charset="0"/>
              </a:rPr>
            </a:br>
            <a:br>
              <a:rPr lang="en-US" sz="2400" dirty="0">
                <a:solidFill>
                  <a:srgbClr val="002060"/>
                </a:solidFill>
                <a:latin typeface="Times New Roman" pitchFamily="18" charset="0"/>
                <a:cs typeface="Times New Roman" pitchFamily="18" charset="0"/>
              </a:rPr>
            </a:br>
            <a:br>
              <a:rPr lang="en-US" sz="2400" dirty="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p:txBody>
      </p:sp>
      <p:pic>
        <p:nvPicPr>
          <p:cNvPr id="10" name="Рисунок 9" descr="Безымянный.png"/>
          <p:cNvPicPr>
            <a:picLocks noChangeAspect="1"/>
          </p:cNvPicPr>
          <p:nvPr/>
        </p:nvPicPr>
        <p:blipFill>
          <a:blip r:embed="rId3" cstate="print"/>
          <a:stretch>
            <a:fillRect/>
          </a:stretch>
        </p:blipFill>
        <p:spPr>
          <a:xfrm>
            <a:off x="4214549" y="2023866"/>
            <a:ext cx="4411807" cy="3294894"/>
          </a:xfrm>
          <a:prstGeom prst="rect">
            <a:avLst/>
          </a:prstGeom>
        </p:spPr>
      </p:pic>
    </p:spTree>
    <p:extLst>
      <p:ext uri="{BB962C8B-B14F-4D97-AF65-F5344CB8AC3E}">
        <p14:creationId xmlns:p14="http://schemas.microsoft.com/office/powerpoint/2010/main" val="2148869903"/>
      </p:ext>
    </p:extLst>
  </p:cSld>
  <p:clrMapOvr>
    <a:masterClrMapping/>
  </p:clrMapOvr>
  <p:transition spd="slow" advTm="5000">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19" y="5842660"/>
            <a:ext cx="2419379" cy="908462"/>
          </a:xfrm>
          <a:prstGeom prst="rect">
            <a:avLst/>
          </a:prstGeom>
        </p:spPr>
      </p:pic>
      <p:sp>
        <p:nvSpPr>
          <p:cNvPr id="16" name="Rectangle 31"/>
          <p:cNvSpPr>
            <a:spLocks noChangeArrowheads="1"/>
          </p:cNvSpPr>
          <p:nvPr/>
        </p:nvSpPr>
        <p:spPr bwMode="auto">
          <a:xfrm>
            <a:off x="4346370" y="3122066"/>
            <a:ext cx="15451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6" name="Рисунок 5" descr="Безымянный 1.png"/>
          <p:cNvPicPr>
            <a:picLocks noChangeAspect="1"/>
          </p:cNvPicPr>
          <p:nvPr/>
        </p:nvPicPr>
        <p:blipFill>
          <a:blip r:embed="rId3" cstate="print"/>
          <a:stretch>
            <a:fillRect/>
          </a:stretch>
        </p:blipFill>
        <p:spPr>
          <a:xfrm>
            <a:off x="2758816" y="553192"/>
            <a:ext cx="6705224" cy="5026985"/>
          </a:xfrm>
          <a:prstGeom prst="rect">
            <a:avLst/>
          </a:prstGeom>
        </p:spPr>
      </p:pic>
    </p:spTree>
    <p:extLst>
      <p:ext uri="{BB962C8B-B14F-4D97-AF65-F5344CB8AC3E}">
        <p14:creationId xmlns:p14="http://schemas.microsoft.com/office/powerpoint/2010/main" val="2148869903"/>
      </p:ext>
    </p:extLst>
  </p:cSld>
  <p:clrMapOvr>
    <a:masterClrMapping/>
  </p:clrMapOvr>
  <p:transition spd="slow" advTm="500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Рисунок 7" descr="P100047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9205" y="598528"/>
            <a:ext cx="3379815" cy="252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Рисунок 6" descr="P100045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1816" y="598528"/>
            <a:ext cx="3357143" cy="2524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Рисунок 3" descr="IMG_766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672" y="3712829"/>
            <a:ext cx="3035320" cy="224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Рисунок 2" descr="P100023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33491" y="3712830"/>
            <a:ext cx="3005132" cy="224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0" name="Рисунок 1" descr="IMG_766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85122" y="3712831"/>
            <a:ext cx="2984407" cy="2242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8" name="Рисунок 64" descr="http://www.crossed-flag-pins.com/Friendship-Pins/Russia/Flag-Pins-Russia-Greec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167793" y="629658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4" descr="http://www.crossed-flag-pins.com/Friendship-Pins/Russia/Flag-Pins-Russia-Greec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77357" y="629658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64" descr="http://www.crossed-flag-pins.com/Friendship-Pins/Russia/Flag-Pins-Russia-Greec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58229" y="629658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3992329"/>
      </p:ext>
    </p:extLst>
  </p:cSld>
  <p:clrMapOvr>
    <a:masterClrMapping/>
  </p:clrMapOvr>
  <p:transition spd="slow" advTm="500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19" y="5842660"/>
            <a:ext cx="2419379" cy="908462"/>
          </a:xfrm>
          <a:prstGeom prst="rect">
            <a:avLst/>
          </a:prstGeom>
        </p:spPr>
      </p:pic>
      <p:sp>
        <p:nvSpPr>
          <p:cNvPr id="16" name="Rectangle 31"/>
          <p:cNvSpPr>
            <a:spLocks noChangeArrowheads="1"/>
          </p:cNvSpPr>
          <p:nvPr/>
        </p:nvSpPr>
        <p:spPr bwMode="auto">
          <a:xfrm>
            <a:off x="4346370" y="3122066"/>
            <a:ext cx="15451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sp>
        <p:nvSpPr>
          <p:cNvPr id="9" name="Заголовок 8"/>
          <p:cNvSpPr>
            <a:spLocks noGrp="1"/>
          </p:cNvSpPr>
          <p:nvPr>
            <p:ph type="title"/>
          </p:nvPr>
        </p:nvSpPr>
        <p:spPr>
          <a:xfrm>
            <a:off x="1219200" y="624110"/>
            <a:ext cx="10285411" cy="5090890"/>
          </a:xfrm>
        </p:spPr>
        <p:txBody>
          <a:bodyPr>
            <a:normAutofit/>
          </a:bodyPr>
          <a:lstStyle/>
          <a:p>
            <a:pPr algn="just"/>
            <a:r>
              <a:rPr lang="el-GR" sz="2400" dirty="0">
                <a:solidFill>
                  <a:srgbClr val="002060"/>
                </a:solidFill>
                <a:latin typeface="Times New Roman" pitchFamily="18" charset="0"/>
                <a:cs typeface="Times New Roman" pitchFamily="18" charset="0"/>
              </a:rPr>
              <a:t>Συμμετοχή στο 5</a:t>
            </a:r>
            <a:r>
              <a:rPr lang="el-GR" sz="2400" baseline="30000" dirty="0">
                <a:solidFill>
                  <a:srgbClr val="002060"/>
                </a:solidFill>
                <a:latin typeface="Times New Roman" pitchFamily="18" charset="0"/>
                <a:cs typeface="Times New Roman" pitchFamily="18" charset="0"/>
              </a:rPr>
              <a:t>ο</a:t>
            </a:r>
            <a:r>
              <a:rPr lang="ru-RU" sz="2400" baseline="30000" dirty="0">
                <a:solidFill>
                  <a:srgbClr val="002060"/>
                </a:solidFill>
                <a:latin typeface="Times New Roman" pitchFamily="18" charset="0"/>
                <a:cs typeface="Times New Roman" pitchFamily="18" charset="0"/>
              </a:rPr>
              <a:t> </a:t>
            </a:r>
            <a:r>
              <a:rPr lang="el-GR" sz="2400" dirty="0">
                <a:solidFill>
                  <a:srgbClr val="002060"/>
                </a:solidFill>
                <a:latin typeface="Times New Roman" pitchFamily="18" charset="0"/>
                <a:cs typeface="Times New Roman" pitchFamily="18" charset="0"/>
              </a:rPr>
              <a:t>Διεθνές Συνέδριο «</a:t>
            </a:r>
            <a:r>
              <a:rPr lang="el-GR" sz="2400" b="1" i="1" u="sng" dirty="0">
                <a:solidFill>
                  <a:srgbClr val="002060"/>
                </a:solidFill>
                <a:latin typeface="Times New Roman" pitchFamily="18" charset="0"/>
                <a:cs typeface="Times New Roman" pitchFamily="18" charset="0"/>
              </a:rPr>
              <a:t>Πολιτιστική Κληρονομιά και Αειφόρος Ανάπτυξη</a:t>
            </a:r>
            <a:r>
              <a:rPr lang="el-GR" sz="2400" dirty="0">
                <a:solidFill>
                  <a:srgbClr val="002060"/>
                </a:solidFill>
                <a:latin typeface="Times New Roman" pitchFamily="18" charset="0"/>
                <a:cs typeface="Times New Roman" pitchFamily="18" charset="0"/>
              </a:rPr>
              <a:t>»</a:t>
            </a:r>
            <a:r>
              <a:rPr lang="el-GR" sz="2400" b="1" dirty="0">
                <a:solidFill>
                  <a:srgbClr val="002060"/>
                </a:solidFill>
                <a:latin typeface="Times New Roman" pitchFamily="18" charset="0"/>
                <a:cs typeface="Times New Roman" pitchFamily="18" charset="0"/>
              </a:rPr>
              <a:t>, </a:t>
            </a:r>
            <a:r>
              <a:rPr lang="el-GR" sz="2400" dirty="0">
                <a:solidFill>
                  <a:srgbClr val="002060"/>
                </a:solidFill>
                <a:latin typeface="Times New Roman" pitchFamily="18" charset="0"/>
                <a:cs typeface="Times New Roman" pitchFamily="18" charset="0"/>
              </a:rPr>
              <a:t>Μανιατάκειον Ίδρυμα</a:t>
            </a:r>
            <a:r>
              <a:rPr lang="el-GR" sz="2400" b="1" dirty="0">
                <a:solidFill>
                  <a:srgbClr val="002060"/>
                </a:solidFill>
                <a:latin typeface="Times New Roman" pitchFamily="18" charset="0"/>
                <a:cs typeface="Times New Roman" pitchFamily="18" charset="0"/>
              </a:rPr>
              <a:t> </a:t>
            </a:r>
            <a:r>
              <a:rPr lang="el-GR" sz="2400" dirty="0">
                <a:solidFill>
                  <a:srgbClr val="002060"/>
                </a:solidFill>
                <a:latin typeface="Times New Roman" pitchFamily="18" charset="0"/>
                <a:cs typeface="Times New Roman" pitchFamily="18" charset="0"/>
              </a:rPr>
              <a:t>στην Κορώνη Μεσσηνίας, 18 Ιουλίου 2019. </a:t>
            </a:r>
            <a:br>
              <a:rPr lang="en-US" sz="2400" dirty="0">
                <a:solidFill>
                  <a:srgbClr val="002060"/>
                </a:solidFill>
                <a:latin typeface="Times New Roman" pitchFamily="18" charset="0"/>
                <a:cs typeface="Times New Roman" pitchFamily="18" charset="0"/>
              </a:rPr>
            </a:br>
            <a:br>
              <a:rPr lang="en-US" sz="2400" dirty="0">
                <a:solidFill>
                  <a:srgbClr val="002060"/>
                </a:solidFill>
                <a:latin typeface="Times New Roman" pitchFamily="18" charset="0"/>
                <a:cs typeface="Times New Roman" pitchFamily="18" charset="0"/>
              </a:rPr>
            </a:br>
            <a:endParaRPr lang="ru-RU" sz="2400" dirty="0">
              <a:solidFill>
                <a:srgbClr val="002060"/>
              </a:solidFill>
              <a:latin typeface="Times New Roman" pitchFamily="18" charset="0"/>
              <a:cs typeface="Times New Roman" pitchFamily="18" charset="0"/>
            </a:endParaRPr>
          </a:p>
        </p:txBody>
      </p:sp>
      <p:pic>
        <p:nvPicPr>
          <p:cNvPr id="10" name="Рисунок 9" descr="Безымянный 2.png"/>
          <p:cNvPicPr>
            <a:picLocks noChangeAspect="1"/>
          </p:cNvPicPr>
          <p:nvPr/>
        </p:nvPicPr>
        <p:blipFill>
          <a:blip r:embed="rId3" cstate="print"/>
          <a:stretch>
            <a:fillRect/>
          </a:stretch>
        </p:blipFill>
        <p:spPr>
          <a:xfrm>
            <a:off x="3557116" y="1907106"/>
            <a:ext cx="5617364" cy="3739628"/>
          </a:xfrm>
          <a:prstGeom prst="rect">
            <a:avLst/>
          </a:prstGeom>
        </p:spPr>
      </p:pic>
    </p:spTree>
    <p:extLst>
      <p:ext uri="{BB962C8B-B14F-4D97-AF65-F5344CB8AC3E}">
        <p14:creationId xmlns:p14="http://schemas.microsoft.com/office/powerpoint/2010/main" val="2148869903"/>
      </p:ext>
    </p:extLst>
  </p:cSld>
  <p:clrMapOvr>
    <a:masterClrMapping/>
  </p:clrMapOvr>
  <p:transition spd="slow" advTm="5000">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19" y="5842660"/>
            <a:ext cx="2419379" cy="908462"/>
          </a:xfrm>
          <a:prstGeom prst="rect">
            <a:avLst/>
          </a:prstGeom>
        </p:spPr>
      </p:pic>
      <p:sp>
        <p:nvSpPr>
          <p:cNvPr id="16" name="Rectangle 31"/>
          <p:cNvSpPr>
            <a:spLocks noChangeArrowheads="1"/>
          </p:cNvSpPr>
          <p:nvPr/>
        </p:nvSpPr>
        <p:spPr bwMode="auto">
          <a:xfrm>
            <a:off x="4346370" y="3122066"/>
            <a:ext cx="15451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6" name="Рисунок 5" descr="Безымянный 3.png"/>
          <p:cNvPicPr>
            <a:picLocks noChangeAspect="1"/>
          </p:cNvPicPr>
          <p:nvPr/>
        </p:nvPicPr>
        <p:blipFill>
          <a:blip r:embed="rId3" cstate="print"/>
          <a:stretch>
            <a:fillRect/>
          </a:stretch>
        </p:blipFill>
        <p:spPr>
          <a:xfrm>
            <a:off x="1550114" y="1219200"/>
            <a:ext cx="9556036" cy="3109141"/>
          </a:xfrm>
          <a:prstGeom prst="rect">
            <a:avLst/>
          </a:prstGeom>
        </p:spPr>
      </p:pic>
    </p:spTree>
    <p:extLst>
      <p:ext uri="{BB962C8B-B14F-4D97-AF65-F5344CB8AC3E}">
        <p14:creationId xmlns:p14="http://schemas.microsoft.com/office/powerpoint/2010/main" val="2148869903"/>
      </p:ext>
    </p:extLst>
  </p:cSld>
  <p:clrMapOvr>
    <a:masterClrMapping/>
  </p:clrMapOvr>
  <p:transition spd="slow" advTm="5000">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19" y="5842660"/>
            <a:ext cx="2419379" cy="908462"/>
          </a:xfrm>
          <a:prstGeom prst="rect">
            <a:avLst/>
          </a:prstGeom>
        </p:spPr>
      </p:pic>
      <p:sp>
        <p:nvSpPr>
          <p:cNvPr id="16" name="Rectangle 31"/>
          <p:cNvSpPr>
            <a:spLocks noChangeArrowheads="1"/>
          </p:cNvSpPr>
          <p:nvPr/>
        </p:nvSpPr>
        <p:spPr bwMode="auto">
          <a:xfrm>
            <a:off x="4346370" y="3122066"/>
            <a:ext cx="15451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6" name="Рисунок 5" descr="Безымянный 4.png"/>
          <p:cNvPicPr>
            <a:picLocks noChangeAspect="1"/>
          </p:cNvPicPr>
          <p:nvPr/>
        </p:nvPicPr>
        <p:blipFill>
          <a:blip r:embed="rId3" cstate="print"/>
          <a:stretch>
            <a:fillRect/>
          </a:stretch>
        </p:blipFill>
        <p:spPr>
          <a:xfrm>
            <a:off x="2686503" y="561638"/>
            <a:ext cx="7154274" cy="4820323"/>
          </a:xfrm>
          <a:prstGeom prst="rect">
            <a:avLst/>
          </a:prstGeom>
        </p:spPr>
      </p:pic>
    </p:spTree>
    <p:extLst>
      <p:ext uri="{BB962C8B-B14F-4D97-AF65-F5344CB8AC3E}">
        <p14:creationId xmlns:p14="http://schemas.microsoft.com/office/powerpoint/2010/main" val="2148869903"/>
      </p:ext>
    </p:extLst>
  </p:cSld>
  <p:clrMapOvr>
    <a:masterClrMapping/>
  </p:clrMapOvr>
  <p:transition spd="slow" advTm="5000">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77619" y="5842660"/>
            <a:ext cx="2419379" cy="908462"/>
          </a:xfrm>
          <a:prstGeom prst="rect">
            <a:avLst/>
          </a:prstGeom>
        </p:spPr>
      </p:pic>
      <p:pic>
        <p:nvPicPr>
          <p:cNvPr id="1048" name="Рисунок 63" descr="1157_9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2068" y="3122067"/>
            <a:ext cx="1224302" cy="122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Rectangle 31"/>
          <p:cNvSpPr>
            <a:spLocks noChangeArrowheads="1"/>
          </p:cNvSpPr>
          <p:nvPr/>
        </p:nvSpPr>
        <p:spPr bwMode="auto">
          <a:xfrm>
            <a:off x="4346370" y="3122066"/>
            <a:ext cx="154510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1054"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46370" y="3122067"/>
            <a:ext cx="1523526" cy="1224302"/>
          </a:xfrm>
          <a:prstGeom prst="rect">
            <a:avLst/>
          </a:prstGeom>
          <a:noFill/>
          <a:extLst>
            <a:ext uri="{909E8E84-426E-40DD-AFC4-6F175D3DCCD1}">
              <a14:hiddenFill xmlns:a14="http://schemas.microsoft.com/office/drawing/2010/main">
                <a:solidFill>
                  <a:srgbClr val="FFFFFF"/>
                </a:solidFill>
              </a14:hiddenFill>
            </a:ext>
          </a:extLst>
        </p:spPr>
      </p:pic>
      <p:pic>
        <p:nvPicPr>
          <p:cNvPr id="39" name="Рисунок 63" descr="1157_9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9896" y="3167785"/>
            <a:ext cx="1224302" cy="122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4198" y="3197792"/>
            <a:ext cx="1523526" cy="1224302"/>
          </a:xfrm>
          <a:prstGeom prst="rect">
            <a:avLst/>
          </a:prstGeom>
          <a:noFill/>
          <a:extLst>
            <a:ext uri="{909E8E84-426E-40DD-AFC4-6F175D3DCCD1}">
              <a14:hiddenFill xmlns:a14="http://schemas.microsoft.com/office/drawing/2010/main">
                <a:solidFill>
                  <a:srgbClr val="FFFFFF"/>
                </a:solidFill>
              </a14:hiddenFill>
            </a:ext>
          </a:extLst>
        </p:spPr>
      </p:pic>
      <p:pic>
        <p:nvPicPr>
          <p:cNvPr id="41" name="Рисунок 63" descr="1157_98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7724" y="3203158"/>
            <a:ext cx="1224302" cy="1224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8869903"/>
      </p:ext>
    </p:extLst>
  </p:cSld>
  <p:clrMapOvr>
    <a:masterClrMapping/>
  </p:clrMapOvr>
  <p:transition spd="slow" advTm="5000">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675644" y="742646"/>
            <a:ext cx="9979231" cy="830997"/>
          </a:xfrm>
          <a:prstGeom prst="rect">
            <a:avLst/>
          </a:prstGeom>
        </p:spPr>
        <p:txBody>
          <a:bodyPr wrap="square">
            <a:spAutoFit/>
          </a:bodyPr>
          <a:lstStyle/>
          <a:p>
            <a:pPr algn="ctr">
              <a:spcAft>
                <a:spcPts val="0"/>
              </a:spcAft>
            </a:pPr>
            <a:r>
              <a:rPr lang="el-GR" sz="2400" dirty="0">
                <a:solidFill>
                  <a:srgbClr val="002060"/>
                </a:solidFill>
                <a:effectLst/>
                <a:latin typeface="Times New Roman" panose="02020603050405020304" pitchFamily="18" charset="0"/>
                <a:ea typeface="SimSun" panose="02010600030101010101" pitchFamily="2" charset="-122"/>
              </a:rPr>
              <a:t>Παράσταση «ΑΝΤΙΓΟΝΗ» του Σοφοκλή στο Αμφιθέατρο Κάστρου Καλαμάτας (2/08/201</a:t>
            </a:r>
            <a:r>
              <a:rPr lang="en-US" sz="2400" dirty="0">
                <a:solidFill>
                  <a:srgbClr val="002060"/>
                </a:solidFill>
                <a:effectLst/>
                <a:latin typeface="Times New Roman" panose="02020603050405020304" pitchFamily="18" charset="0"/>
                <a:ea typeface="SimSun" panose="02010600030101010101" pitchFamily="2" charset="-122"/>
              </a:rPr>
              <a:t>4</a:t>
            </a:r>
            <a:r>
              <a:rPr lang="el-GR" sz="2400" dirty="0">
                <a:solidFill>
                  <a:srgbClr val="002060"/>
                </a:solidFill>
                <a:effectLst/>
                <a:latin typeface="Times New Roman" panose="02020603050405020304" pitchFamily="18" charset="0"/>
                <a:ea typeface="SimSun" panose="02010600030101010101" pitchFamily="2" charset="-122"/>
              </a:rPr>
              <a:t>)</a:t>
            </a:r>
            <a:endParaRPr lang="ru-RU" sz="2400" dirty="0">
              <a:effectLst/>
              <a:latin typeface="Times New Roman" panose="02020603050405020304" pitchFamily="18" charset="0"/>
              <a:ea typeface="SimSun" panose="02010600030101010101" pitchFamily="2" charset="-122"/>
            </a:endParaRPr>
          </a:p>
        </p:txBody>
      </p:sp>
      <p:pic>
        <p:nvPicPr>
          <p:cNvPr id="4098" name="Picture 2" descr="KKK_438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1033" y="1928564"/>
            <a:ext cx="5283913" cy="35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3" descr="KKK_449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69936" y="1928563"/>
            <a:ext cx="5284939" cy="3557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6"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15381" y="6265347"/>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15456" y="626590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5531" y="626590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4420033"/>
      </p:ext>
    </p:extLst>
  </p:cSld>
  <p:clrMapOvr>
    <a:masterClrMapping/>
  </p:clrMapOvr>
  <p:transition spd="slow" advTm="5000">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Рисунок 13" descr="http://www.kalamata.gr/images/arthra/2014/08/04-4142/small/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024" y="1052846"/>
            <a:ext cx="4427696" cy="3305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15192725_926251377509412_5136468386807733365_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92826" y="1067172"/>
            <a:ext cx="4967654" cy="3291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804" y="5966877"/>
            <a:ext cx="2120194" cy="796120"/>
          </a:xfrm>
          <a:prstGeom prst="rect">
            <a:avLst/>
          </a:prstGeom>
        </p:spPr>
      </p:pic>
      <p:pic>
        <p:nvPicPr>
          <p:cNvPr id="5"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01625" y="627722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01700" y="6277778"/>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01775" y="6277221"/>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230002" y="0"/>
            <a:ext cx="11621572" cy="369332"/>
          </a:xfrm>
          <a:prstGeom prst="rect">
            <a:avLst/>
          </a:prstGeom>
        </p:spPr>
        <p:txBody>
          <a:bodyPr wrap="square">
            <a:spAutoFit/>
          </a:bodyPr>
          <a:lstStyle/>
          <a:p>
            <a:r>
              <a:rPr lang="el-GR" dirty="0">
                <a:solidFill>
                  <a:srgbClr val="0000FF"/>
                </a:solidFill>
                <a:latin typeface="Arial" panose="020B0604020202020204" pitchFamily="34" charset="0"/>
                <a:ea typeface="SimSun" panose="02010600030101010101" pitchFamily="2" charset="-122"/>
                <a:hlinkClick r:id="rId6"/>
              </a:rPr>
              <a:t>http://www.kalamata.gr/enimerosi/nea/4142-enthousiase-to-koino-i-antigoni-apo-to-luna-theatre-tis-mosxas.html</a:t>
            </a:r>
            <a:endParaRPr lang="ru-RU" dirty="0"/>
          </a:p>
        </p:txBody>
      </p:sp>
      <p:sp>
        <p:nvSpPr>
          <p:cNvPr id="3" name="Прямоугольник 2"/>
          <p:cNvSpPr/>
          <p:nvPr/>
        </p:nvSpPr>
        <p:spPr>
          <a:xfrm>
            <a:off x="2018805" y="324894"/>
            <a:ext cx="8948042" cy="830997"/>
          </a:xfrm>
          <a:prstGeom prst="rect">
            <a:avLst/>
          </a:prstGeom>
        </p:spPr>
        <p:txBody>
          <a:bodyPr wrap="square">
            <a:spAutoFit/>
          </a:bodyPr>
          <a:lstStyle/>
          <a:p>
            <a:pPr algn="ctr">
              <a:spcAft>
                <a:spcPts val="0"/>
              </a:spcAft>
            </a:pPr>
            <a:r>
              <a:rPr lang="el-GR" sz="2400" i="1" u="sng" kern="1800" dirty="0">
                <a:solidFill>
                  <a:srgbClr val="002060"/>
                </a:solidFill>
                <a:latin typeface="Times New Roman" panose="02020603050405020304" pitchFamily="18" charset="0"/>
                <a:ea typeface="SimSun" panose="02010600030101010101" pitchFamily="2" charset="-122"/>
              </a:rPr>
              <a:t>Απόσπασμα από κριτική ελληνικού τύπου</a:t>
            </a:r>
            <a:r>
              <a:rPr lang="en-US" sz="2400" i="1" u="sng" kern="1800" dirty="0">
                <a:solidFill>
                  <a:srgbClr val="002060"/>
                </a:solidFill>
                <a:latin typeface="Times New Roman" panose="02020603050405020304" pitchFamily="18" charset="0"/>
                <a:ea typeface="SimSun" panose="02010600030101010101" pitchFamily="2" charset="-122"/>
              </a:rPr>
              <a:t>: </a:t>
            </a:r>
            <a:r>
              <a:rPr lang="el-GR" sz="2400" kern="1800" dirty="0">
                <a:solidFill>
                  <a:srgbClr val="002060"/>
                </a:solidFill>
                <a:latin typeface="Times New Roman" panose="02020603050405020304" pitchFamily="18" charset="0"/>
                <a:ea typeface="SimSun" panose="02010600030101010101" pitchFamily="2" charset="-122"/>
              </a:rPr>
              <a:t>Ενθουσίασε το κοινό η «Αντιγόνη» από το Luna Theatre της Μόσχας</a:t>
            </a:r>
            <a:endParaRPr lang="ru-RU" sz="1200" dirty="0">
              <a:solidFill>
                <a:srgbClr val="002060"/>
              </a:solidFill>
              <a:effectLst/>
              <a:latin typeface="Times New Roman" panose="02020603050405020304" pitchFamily="18" charset="0"/>
              <a:ea typeface="SimSun" panose="02010600030101010101" pitchFamily="2" charset="-122"/>
            </a:endParaRPr>
          </a:p>
        </p:txBody>
      </p:sp>
      <p:sp>
        <p:nvSpPr>
          <p:cNvPr id="9" name="Прямоугольник 8"/>
          <p:cNvSpPr/>
          <p:nvPr/>
        </p:nvSpPr>
        <p:spPr>
          <a:xfrm>
            <a:off x="1258784" y="4478973"/>
            <a:ext cx="10592790" cy="1569660"/>
          </a:xfrm>
          <a:prstGeom prst="rect">
            <a:avLst/>
          </a:prstGeom>
        </p:spPr>
        <p:txBody>
          <a:bodyPr wrap="square">
            <a:spAutoFit/>
          </a:bodyPr>
          <a:lstStyle/>
          <a:p>
            <a:pPr algn="just">
              <a:spcAft>
                <a:spcPts val="1125"/>
              </a:spcAft>
            </a:pPr>
            <a:r>
              <a:rPr lang="el-GR" sz="2400" dirty="0">
                <a:solidFill>
                  <a:srgbClr val="002060"/>
                </a:solidFill>
                <a:latin typeface="Times New Roman" panose="02020603050405020304" pitchFamily="18" charset="0"/>
                <a:ea typeface="SimSun" panose="02010600030101010101" pitchFamily="2" charset="-122"/>
              </a:rPr>
              <a:t>Παράσταση αρχαίας τραγωδίας από την οποία λείπει ο Χορός; Κι όμως, η «Αντιγόνη» του Σοφοκλή παρουσιάσθηκε χωρίς Χορό, στη ρωσική γλώσσα κατά κύριο λόγο, αλλά ενθουσίασε το κοινό, που την παρακολούθησε στο αμφιθέατρο του Κάστρου Καλαμάτας, το βράδυ του Σαββάτου 2 Αυγούστου.</a:t>
            </a:r>
            <a:endParaRPr lang="ru-RU" sz="2400" dirty="0">
              <a:solidFill>
                <a:srgbClr val="002060"/>
              </a:solidFill>
              <a:effectLst/>
              <a:latin typeface="Times New Roman" panose="02020603050405020304" pitchFamily="18" charset="0"/>
              <a:ea typeface="SimSun" panose="02010600030101010101" pitchFamily="2" charset="-122"/>
            </a:endParaRPr>
          </a:p>
        </p:txBody>
      </p:sp>
    </p:spTree>
    <p:extLst>
      <p:ext uri="{BB962C8B-B14F-4D97-AF65-F5344CB8AC3E}">
        <p14:creationId xmlns:p14="http://schemas.microsoft.com/office/powerpoint/2010/main" val="469743337"/>
      </p:ext>
    </p:extLst>
  </p:cSld>
  <p:clrMapOvr>
    <a:masterClrMapping/>
  </p:clrMapOvr>
  <p:transition spd="slow" advTm="5000">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Рисунок 11" descr="parastasi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2059" y="206643"/>
            <a:ext cx="4496976" cy="3380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Рисунок 12" descr="parastasi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2935" y="206643"/>
            <a:ext cx="45148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Рисунок 10" descr="parastasi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31167" y="3781116"/>
            <a:ext cx="3339751" cy="2500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6"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10460" y="635483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13508" y="635306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61984" y="635306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04815814"/>
      </p:ext>
    </p:extLst>
  </p:cSld>
  <p:clrMapOvr>
    <a:masterClrMapping/>
  </p:clrMapOvr>
  <p:transition spd="slow" advTm="5000">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Рисунок 9" descr="k.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522" y="123514"/>
            <a:ext cx="3779306" cy="302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Рисунок 8" descr="kosm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1755" y="123514"/>
            <a:ext cx="3779306" cy="302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Рисунок 7" descr="k_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522" y="3258599"/>
            <a:ext cx="3779306" cy="302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Рисунок 6" descr="k_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91755" y="3258599"/>
            <a:ext cx="3779306" cy="302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Рисунок 5" descr="parastasi.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69988" y="123514"/>
            <a:ext cx="3779306" cy="302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6" name="Рисунок 4" descr="parastasi_1.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69988" y="3258598"/>
            <a:ext cx="3779306" cy="3023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Рисунок 64" descr="http://www.crossed-flag-pins.com/Friendship-Pins/Russia/Flag-Pins-Russia-Greec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91755" y="6394240"/>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Рисунок 64" descr="http://www.crossed-flag-pins.com/Friendship-Pins/Russia/Flag-Pins-Russia-Greec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170157" y="637222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Рисунок 64" descr="http://www.crossed-flag-pins.com/Friendship-Pins/Russia/Flag-Pins-Russia-Greece.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48559" y="6372225"/>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1670463"/>
      </p:ext>
    </p:extLst>
  </p:cSld>
  <p:clrMapOvr>
    <a:masterClrMapping/>
  </p:clrMapOvr>
  <p:transition spd="slow" advTm="5000">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Рисунок 3" descr="parastasi_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1672" y="0"/>
            <a:ext cx="4176685" cy="3344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Рисунок 2" descr="parastasi_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7702" y="0"/>
            <a:ext cx="4199102" cy="335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Рисунок 1" descr="parastasi_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1672" y="3451965"/>
            <a:ext cx="4176685" cy="3327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Рисунок 1" descr="http://www.eleftheriaonline.gr/images/2014/aygoustos/antigoni/a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77702" y="3537595"/>
            <a:ext cx="4199102" cy="3155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spTree>
    <p:extLst>
      <p:ext uri="{BB962C8B-B14F-4D97-AF65-F5344CB8AC3E}">
        <p14:creationId xmlns:p14="http://schemas.microsoft.com/office/powerpoint/2010/main" val="2996070386"/>
      </p:ext>
    </p:extLst>
  </p:cSld>
  <p:clrMapOvr>
    <a:masterClrMapping/>
  </p:clrMapOvr>
  <p:transition spd="slow" advTm="5000">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Рисунок 5" descr="Επιτυχημένη παράσταση της “Αντιγόνης” (φωτογραφίε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3526" y="1239797"/>
            <a:ext cx="5547359" cy="416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Рисунок 2" descr="http://www.eleftheriaonline.gr/images/2014/aygoustos/antigoni/a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38334" y="1239797"/>
            <a:ext cx="5542941" cy="4163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76804" y="5955002"/>
            <a:ext cx="2120194" cy="796120"/>
          </a:xfrm>
          <a:prstGeom prst="rect">
            <a:avLst/>
          </a:prstGeom>
        </p:spPr>
      </p:pic>
      <p:pic>
        <p:nvPicPr>
          <p:cNvPr id="5"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79388" y="6328643"/>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21219" y="6347250"/>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4" descr="http://www.crossed-flag-pins.com/Friendship-Pins/Russia/Flag-Pins-Russia-Greec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5157" y="6353062"/>
            <a:ext cx="600075"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535151" y="200698"/>
            <a:ext cx="11688474" cy="915315"/>
          </a:xfrm>
          <a:prstGeom prst="rect">
            <a:avLst/>
          </a:prstGeom>
        </p:spPr>
        <p:txBody>
          <a:bodyPr wrap="square">
            <a:spAutoFit/>
          </a:bodyPr>
          <a:lstStyle/>
          <a:p>
            <a:pPr algn="ctr">
              <a:spcAft>
                <a:spcPts val="0"/>
              </a:spcAft>
            </a:pPr>
            <a:r>
              <a:rPr lang="el-GR" sz="2400" u="sng" dirty="0">
                <a:solidFill>
                  <a:srgbClr val="002060"/>
                </a:solidFill>
                <a:latin typeface="Times New Roman" pitchFamily="18" charset="0"/>
                <a:ea typeface="SimSun" panose="02010600030101010101" pitchFamily="2" charset="-122"/>
                <a:cs typeface="Times New Roman" pitchFamily="18" charset="0"/>
                <a:hlinkClick r:id="rId6"/>
              </a:rPr>
              <a:t>http://www.eleftheriaonline.gr/politismos/ekdiloseis/item/42567-parastasi-antigonis</a:t>
            </a:r>
            <a:r>
              <a:rPr lang="el-GR" sz="2400" dirty="0">
                <a:solidFill>
                  <a:srgbClr val="002060"/>
                </a:solidFill>
                <a:latin typeface="Times New Roman" pitchFamily="18" charset="0"/>
                <a:ea typeface="SimSun" panose="02010600030101010101" pitchFamily="2" charset="-122"/>
                <a:cs typeface="Times New Roman" pitchFamily="18" charset="0"/>
              </a:rPr>
              <a:t> </a:t>
            </a:r>
            <a:endParaRPr lang="ru-RU" sz="2400" dirty="0">
              <a:solidFill>
                <a:srgbClr val="002060"/>
              </a:solidFill>
              <a:latin typeface="Times New Roman" pitchFamily="18" charset="0"/>
              <a:ea typeface="SimSun" panose="02010600030101010101" pitchFamily="2" charset="-122"/>
              <a:cs typeface="Times New Roman" pitchFamily="18" charset="0"/>
            </a:endParaRPr>
          </a:p>
          <a:p>
            <a:pPr algn="ctr" fontAlgn="base">
              <a:lnSpc>
                <a:spcPts val="1650"/>
              </a:lnSpc>
              <a:spcAft>
                <a:spcPts val="0"/>
              </a:spcAft>
            </a:pPr>
            <a:endParaRPr lang="ru-RU" sz="2400" dirty="0">
              <a:solidFill>
                <a:srgbClr val="002060"/>
              </a:solidFill>
              <a:latin typeface="Times New Roman" pitchFamily="18" charset="0"/>
              <a:ea typeface="SimSun" panose="02010600030101010101" pitchFamily="2" charset="-122"/>
              <a:cs typeface="Times New Roman" pitchFamily="18" charset="0"/>
            </a:endParaRPr>
          </a:p>
          <a:p>
            <a:pPr algn="ctr" fontAlgn="base">
              <a:lnSpc>
                <a:spcPts val="1650"/>
              </a:lnSpc>
              <a:spcAft>
                <a:spcPts val="0"/>
              </a:spcAft>
            </a:pPr>
            <a:r>
              <a:rPr lang="el-GR" sz="2400" dirty="0">
                <a:solidFill>
                  <a:srgbClr val="002060"/>
                </a:solidFill>
                <a:latin typeface="Times New Roman" pitchFamily="18" charset="0"/>
                <a:ea typeface="SimSun" panose="02010600030101010101" pitchFamily="2" charset="-122"/>
                <a:cs typeface="Times New Roman" pitchFamily="18" charset="0"/>
              </a:rPr>
              <a:t>Επιτυχημένη παράσταση της “Αντιγόνης” (φωτογραφίες)</a:t>
            </a:r>
            <a:endParaRPr lang="ru-RU" sz="2400" dirty="0">
              <a:solidFill>
                <a:srgbClr val="002060"/>
              </a:solidFill>
              <a:effectLst/>
              <a:latin typeface="Times New Roman" pitchFamily="18" charset="0"/>
              <a:ea typeface="SimSun" panose="02010600030101010101" pitchFamily="2" charset="-122"/>
              <a:cs typeface="Times New Roman" pitchFamily="18" charset="0"/>
            </a:endParaRPr>
          </a:p>
        </p:txBody>
      </p:sp>
      <p:sp>
        <p:nvSpPr>
          <p:cNvPr id="3" name="Прямоугольник 2"/>
          <p:cNvSpPr/>
          <p:nvPr/>
        </p:nvSpPr>
        <p:spPr>
          <a:xfrm>
            <a:off x="1007120" y="5391398"/>
            <a:ext cx="10970021" cy="830997"/>
          </a:xfrm>
          <a:prstGeom prst="rect">
            <a:avLst/>
          </a:prstGeom>
        </p:spPr>
        <p:txBody>
          <a:bodyPr wrap="square">
            <a:spAutoFit/>
          </a:bodyPr>
          <a:lstStyle/>
          <a:p>
            <a:pPr algn="just"/>
            <a:r>
              <a:rPr lang="ru-RU" sz="2400" dirty="0" err="1">
                <a:solidFill>
                  <a:srgbClr val="002060"/>
                </a:solidFill>
                <a:latin typeface="Times New Roman" panose="02020603050405020304" pitchFamily="18" charset="0"/>
                <a:cs typeface="Times New Roman" panose="02020603050405020304" pitchFamily="18" charset="0"/>
              </a:rPr>
              <a:t>Με</a:t>
            </a:r>
            <a:r>
              <a:rPr lang="ru-RU" sz="2400" dirty="0">
                <a:solidFill>
                  <a:srgbClr val="002060"/>
                </a:solidFill>
                <a:latin typeface="Times New Roman" panose="02020603050405020304" pitchFamily="18" charset="0"/>
                <a:cs typeface="Times New Roman" panose="02020603050405020304" pitchFamily="18" charset="0"/>
              </a:rPr>
              <a:t> </a:t>
            </a:r>
            <a:r>
              <a:rPr lang="ru-RU" sz="2400" dirty="0" err="1">
                <a:solidFill>
                  <a:srgbClr val="002060"/>
                </a:solidFill>
                <a:latin typeface="Times New Roman" panose="02020603050405020304" pitchFamily="18" charset="0"/>
                <a:cs typeface="Times New Roman" panose="02020603050405020304" pitchFamily="18" charset="0"/>
              </a:rPr>
              <a:t>μεγάλη</a:t>
            </a:r>
            <a:r>
              <a:rPr lang="ru-RU" sz="2400" dirty="0">
                <a:solidFill>
                  <a:srgbClr val="002060"/>
                </a:solidFill>
                <a:latin typeface="Times New Roman" panose="02020603050405020304" pitchFamily="18" charset="0"/>
                <a:cs typeface="Times New Roman" panose="02020603050405020304" pitchFamily="18" charset="0"/>
              </a:rPr>
              <a:t> επ</a:t>
            </a:r>
            <a:r>
              <a:rPr lang="ru-RU" sz="2400" dirty="0" err="1">
                <a:solidFill>
                  <a:srgbClr val="002060"/>
                </a:solidFill>
                <a:latin typeface="Times New Roman" panose="02020603050405020304" pitchFamily="18" charset="0"/>
                <a:cs typeface="Times New Roman" panose="02020603050405020304" pitchFamily="18" charset="0"/>
              </a:rPr>
              <a:t>ιτυχί</a:t>
            </a:r>
            <a:r>
              <a:rPr lang="ru-RU" sz="2400" dirty="0">
                <a:solidFill>
                  <a:srgbClr val="002060"/>
                </a:solidFill>
                <a:latin typeface="Times New Roman" panose="02020603050405020304" pitchFamily="18" charset="0"/>
                <a:cs typeface="Times New Roman" panose="02020603050405020304" pitchFamily="18" charset="0"/>
              </a:rPr>
              <a:t>α δόθηκε το Σάββατο το βράδυ στο Κάστρο Καλαμάτας η παράσταση του Κέντρου Ελληνικού Πολιτισμού της Ρωσίας "Αντιγόνη".</a:t>
            </a:r>
          </a:p>
        </p:txBody>
      </p:sp>
    </p:spTree>
    <p:extLst>
      <p:ext uri="{BB962C8B-B14F-4D97-AF65-F5344CB8AC3E}">
        <p14:creationId xmlns:p14="http://schemas.microsoft.com/office/powerpoint/2010/main" val="3800623322"/>
      </p:ext>
    </p:extLst>
  </p:cSld>
  <p:clrMapOvr>
    <a:masterClrMapping/>
  </p:clrMapOvr>
  <p:transition spd="slow" advTm="5000">
    <p:wipe/>
  </p:transition>
</p:sld>
</file>

<file path=ppt/theme/theme1.xml><?xml version="1.0" encoding="utf-8"?>
<a:theme xmlns:a="http://schemas.openxmlformats.org/drawingml/2006/main" name="Легкий дым">
  <a:themeElements>
    <a:clrScheme name="Теплый синий">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Легкий дым">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Легкий дым">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docProps/app.xml><?xml version="1.0" encoding="utf-8"?>
<Properties xmlns="http://schemas.openxmlformats.org/officeDocument/2006/extended-properties" xmlns:vt="http://schemas.openxmlformats.org/officeDocument/2006/docPropsVTypes">
  <Template>Wisp</Template>
  <TotalTime>147</TotalTime>
  <Words>546</Words>
  <Application>Microsoft Office PowerPoint</Application>
  <PresentationFormat>Широкоэкранный</PresentationFormat>
  <Paragraphs>42</Paragraphs>
  <Slides>33</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33</vt:i4>
      </vt:variant>
    </vt:vector>
  </HeadingPairs>
  <TitlesOfParts>
    <vt:vector size="39" baseType="lpstr">
      <vt:lpstr>Arial</vt:lpstr>
      <vt:lpstr>Century Gothic</vt:lpstr>
      <vt:lpstr>Symbol</vt:lpstr>
      <vt:lpstr>Times New Roman</vt:lpstr>
      <vt:lpstr>Wingdings 3</vt:lpstr>
      <vt:lpstr>Легкий дым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Συμμετοχή στην Ελληνο-Ρωσική Ημερίδα με Θέμα: «Έλληνο-Ρωσικές Σχέσεις: Οικονομία, Εμπόριο, Επενδύσεις Επιχειρηματικές Συνεργασίες», Καλαμάτα (νομός Μεσσηνίας), 9 Μαρτίου 2019.     </vt:lpstr>
      <vt:lpstr>Презентация PowerPoint</vt:lpstr>
      <vt:lpstr>Συμμετοχή στο 5ο Διεθνές Συνέδριο «Πολιτιστική Κληρονομιά και Αειφόρος Ανάπτυξη», Μανιατάκειον Ίδρυμα στην Κορώνη Μεσσηνίας, 18 Ιουλίου 2019.   </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dc:creator>
  <cp:lastModifiedBy>HP</cp:lastModifiedBy>
  <cp:revision>37</cp:revision>
  <dcterms:created xsi:type="dcterms:W3CDTF">2019-03-06T12:35:03Z</dcterms:created>
  <dcterms:modified xsi:type="dcterms:W3CDTF">2019-08-07T05:25:31Z</dcterms:modified>
</cp:coreProperties>
</file>